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theme/themeOverride4.xml" ContentType="application/vnd.openxmlformats-officedocument.themeOverr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7.xml" ContentType="application/vnd.openxmlformats-officedocument.presentationml.notesSlide+xml"/>
  <Override PartName="/ppt/theme/themeOverride5.xml" ContentType="application/vnd.openxmlformats-officedocument.themeOverr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1.xml" ContentType="application/vnd.openxmlformats-officedocument.presentationml.notesSlide+xml"/>
  <Override PartName="/ppt/theme/themeOverride6.xml" ContentType="application/vnd.openxmlformats-officedocument.themeOverr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2.xml" ContentType="application/vnd.openxmlformats-officedocument.presentationml.notesSlide+xml"/>
  <Override PartName="/ppt/theme/themeOverride7.xml" ContentType="application/vnd.openxmlformats-officedocument.themeOverr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4.xml" ContentType="application/vnd.openxmlformats-officedocument.presentationml.notesSlide+xml"/>
  <Override PartName="/ppt/theme/themeOverride8.xml" ContentType="application/vnd.openxmlformats-officedocument.themeOverr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6.xml" ContentType="application/vnd.openxmlformats-officedocument.presentationml.notesSlide+xml"/>
  <Override PartName="/ppt/theme/themeOverride9.xml" ContentType="application/vnd.openxmlformats-officedocument.themeOverride+xml"/>
  <Override PartName="/ppt/tags/tag65.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7" r:id="rId2"/>
    <p:sldId id="258" r:id="rId3"/>
    <p:sldId id="285" r:id="rId4"/>
    <p:sldId id="326" r:id="rId5"/>
    <p:sldId id="327" r:id="rId6"/>
    <p:sldId id="322" r:id="rId7"/>
    <p:sldId id="259" r:id="rId8"/>
    <p:sldId id="284" r:id="rId9"/>
    <p:sldId id="328" r:id="rId10"/>
    <p:sldId id="329" r:id="rId11"/>
    <p:sldId id="330" r:id="rId12"/>
    <p:sldId id="295" r:id="rId13"/>
    <p:sldId id="296" r:id="rId14"/>
    <p:sldId id="331" r:id="rId15"/>
    <p:sldId id="304" r:id="rId16"/>
    <p:sldId id="332" r:id="rId17"/>
    <p:sldId id="28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寰希" initials="王" lastIdx="1" clrIdx="0">
    <p:extLst>
      <p:ext uri="{19B8F6BF-5375-455C-9EA6-DF929625EA0E}">
        <p15:presenceInfo xmlns:p15="http://schemas.microsoft.com/office/powerpoint/2012/main" userId="c4cc195946e342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6B71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72953" autoAdjust="0"/>
  </p:normalViewPr>
  <p:slideViewPr>
    <p:cSldViewPr snapToGrid="0">
      <p:cViewPr varScale="1">
        <p:scale>
          <a:sx n="76" d="100"/>
          <a:sy n="76" d="100"/>
        </p:scale>
        <p:origin x="384" y="53"/>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9531D9-C872-4E49-9720-C216B0CC9444}" type="datetimeFigureOut">
              <a:rPr lang="zh-CN" altLang="en-US" smtClean="0"/>
              <a:t>2021/4/29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43AD9-F8F4-4617-B3A4-AB8ACD7112C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3434C-3952-4AF9-B8A5-FAF59321A86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3434C-3952-4AF9-B8A5-FAF59321A862}" type="slidenum">
              <a:rPr lang="zh-CN" altLang="en-US" smtClean="0"/>
              <a:t>10</a:t>
            </a:fld>
            <a:endParaRPr lang="zh-CN" altLang="en-US"/>
          </a:p>
        </p:txBody>
      </p:sp>
    </p:spTree>
    <p:extLst>
      <p:ext uri="{BB962C8B-B14F-4D97-AF65-F5344CB8AC3E}">
        <p14:creationId xmlns:p14="http://schemas.microsoft.com/office/powerpoint/2010/main" val="569617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通过分析是分类任务还是回归任务，套用相应的公式就可以得到最终的全局损失函数。</a:t>
            </a:r>
          </a:p>
        </p:txBody>
      </p:sp>
      <p:sp>
        <p:nvSpPr>
          <p:cNvPr id="4" name="灯片编号占位符 3"/>
          <p:cNvSpPr>
            <a:spLocks noGrp="1"/>
          </p:cNvSpPr>
          <p:nvPr>
            <p:ph type="sldNum" sz="quarter" idx="10"/>
          </p:nvPr>
        </p:nvSpPr>
        <p:spPr/>
        <p:txBody>
          <a:bodyPr/>
          <a:lstStyle/>
          <a:p>
            <a:fld id="{F663434C-3952-4AF9-B8A5-FAF59321A862}" type="slidenum">
              <a:rPr lang="zh-CN" altLang="en-US" smtClean="0"/>
              <a:t>11</a:t>
            </a:fld>
            <a:endParaRPr lang="zh-CN" altLang="en-US"/>
          </a:p>
        </p:txBody>
      </p:sp>
    </p:spTree>
    <p:extLst>
      <p:ext uri="{BB962C8B-B14F-4D97-AF65-F5344CB8AC3E}">
        <p14:creationId xmlns:p14="http://schemas.microsoft.com/office/powerpoint/2010/main" val="883886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63434C-3952-4AF9-B8A5-FAF59321A862}"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如果只进行任务</a:t>
            </a:r>
            <a:r>
              <a:rPr lang="en-US" altLang="zh-CN" dirty="0"/>
              <a:t>1</a:t>
            </a:r>
            <a:r>
              <a:rPr lang="zh-CN" altLang="en-US" dirty="0"/>
              <a:t>，</a:t>
            </a:r>
            <a:r>
              <a:rPr lang="en-US" altLang="zh-CN" dirty="0" err="1"/>
              <a:t>IoU</a:t>
            </a:r>
            <a:r>
              <a:rPr lang="zh-CN" altLang="en-US" dirty="0"/>
              <a:t>损失值为</a:t>
            </a:r>
            <a:r>
              <a:rPr lang="en-US" altLang="zh-CN" dirty="0"/>
              <a:t>59.4%</a:t>
            </a:r>
            <a:r>
              <a:rPr lang="zh-CN" altLang="en-US" dirty="0"/>
              <a:t>，如果只进行任务</a:t>
            </a:r>
            <a:r>
              <a:rPr lang="en-US" altLang="zh-CN" dirty="0"/>
              <a:t>2</a:t>
            </a:r>
            <a:r>
              <a:rPr lang="zh-CN" altLang="en-US" dirty="0"/>
              <a:t>，误差为</a:t>
            </a:r>
            <a:r>
              <a:rPr lang="en-US" altLang="zh-CN" dirty="0"/>
              <a:t>4.61</a:t>
            </a:r>
            <a:r>
              <a:rPr lang="zh-CN" altLang="en-US" dirty="0"/>
              <a:t>，如果只进行任务</a:t>
            </a:r>
            <a:r>
              <a:rPr lang="en-US" altLang="zh-CN" dirty="0"/>
              <a:t>3</a:t>
            </a:r>
            <a:r>
              <a:rPr lang="zh-CN" altLang="en-US" dirty="0"/>
              <a:t>，误差为</a:t>
            </a:r>
            <a:r>
              <a:rPr lang="en-US" altLang="zh-CN" dirty="0"/>
              <a:t>0.64</a:t>
            </a:r>
          </a:p>
          <a:p>
            <a:endParaRPr lang="en-US" altLang="zh-CN" dirty="0"/>
          </a:p>
          <a:p>
            <a:r>
              <a:rPr lang="zh-CN" altLang="en-US" dirty="0"/>
              <a:t>如果等权重分配给三个损失函数，任务</a:t>
            </a:r>
            <a:r>
              <a:rPr lang="en-US" altLang="zh-CN" dirty="0"/>
              <a:t>1</a:t>
            </a:r>
            <a:r>
              <a:rPr lang="zh-CN" altLang="en-US" dirty="0"/>
              <a:t>的</a:t>
            </a:r>
            <a:r>
              <a:rPr lang="en-US" altLang="zh-CN" dirty="0" err="1"/>
              <a:t>IoU</a:t>
            </a:r>
            <a:r>
              <a:rPr lang="zh-CN" altLang="en-US" dirty="0"/>
              <a:t>损失值为</a:t>
            </a:r>
            <a:r>
              <a:rPr lang="en-US" altLang="zh-CN" dirty="0"/>
              <a:t>50.1%</a:t>
            </a:r>
            <a:r>
              <a:rPr lang="zh-CN" altLang="en-US" dirty="0"/>
              <a:t>，任务</a:t>
            </a:r>
            <a:r>
              <a:rPr lang="en-US" altLang="zh-CN" dirty="0"/>
              <a:t>2</a:t>
            </a:r>
            <a:r>
              <a:rPr lang="zh-CN" altLang="en-US" dirty="0"/>
              <a:t>的误差为</a:t>
            </a:r>
            <a:r>
              <a:rPr lang="en-US" altLang="zh-CN" dirty="0"/>
              <a:t>3.79</a:t>
            </a:r>
            <a:r>
              <a:rPr lang="zh-CN" altLang="en-US" dirty="0"/>
              <a:t>，任务</a:t>
            </a:r>
            <a:r>
              <a:rPr lang="en-US" altLang="zh-CN" dirty="0"/>
              <a:t>3</a:t>
            </a:r>
            <a:r>
              <a:rPr lang="zh-CN" altLang="en-US" dirty="0"/>
              <a:t>的误差为</a:t>
            </a:r>
            <a:r>
              <a:rPr lang="en-US" altLang="zh-CN" dirty="0"/>
              <a:t>0.592</a:t>
            </a:r>
            <a:r>
              <a:rPr lang="zh-CN" altLang="en-US" dirty="0"/>
              <a:t>，发现任务</a:t>
            </a:r>
            <a:r>
              <a:rPr lang="en-US" altLang="zh-CN" dirty="0"/>
              <a:t>1</a:t>
            </a:r>
            <a:r>
              <a:rPr lang="zh-CN" altLang="en-US" dirty="0"/>
              <a:t>受影响很大</a:t>
            </a:r>
            <a:endParaRPr lang="en-US" altLang="zh-CN" dirty="0"/>
          </a:p>
          <a:p>
            <a:endParaRPr lang="en-US" altLang="zh-CN" dirty="0"/>
          </a:p>
          <a:p>
            <a:r>
              <a:rPr lang="zh-CN" altLang="en-US" dirty="0"/>
              <a:t>如果使用之前的多个损失函数线性加权的方法，计算得到最优的权重分配策略，任务</a:t>
            </a:r>
            <a:r>
              <a:rPr lang="en-US" altLang="zh-CN" dirty="0"/>
              <a:t>1</a:t>
            </a:r>
            <a:r>
              <a:rPr lang="zh-CN" altLang="en-US" dirty="0"/>
              <a:t>的</a:t>
            </a:r>
            <a:r>
              <a:rPr lang="en-US" altLang="zh-CN" dirty="0" err="1"/>
              <a:t>IoU</a:t>
            </a:r>
            <a:r>
              <a:rPr lang="zh-CN" altLang="en-US" dirty="0"/>
              <a:t>损失值为</a:t>
            </a:r>
            <a:r>
              <a:rPr lang="en-US" altLang="zh-CN" dirty="0"/>
              <a:t>62.8%</a:t>
            </a:r>
            <a:r>
              <a:rPr lang="zh-CN" altLang="en-US" dirty="0"/>
              <a:t>，任务</a:t>
            </a:r>
            <a:r>
              <a:rPr lang="en-US" altLang="zh-CN" dirty="0"/>
              <a:t>2</a:t>
            </a:r>
            <a:r>
              <a:rPr lang="zh-CN" altLang="en-US" dirty="0"/>
              <a:t>的误差为</a:t>
            </a:r>
            <a:r>
              <a:rPr lang="en-US" altLang="zh-CN" dirty="0"/>
              <a:t>3.61</a:t>
            </a:r>
            <a:r>
              <a:rPr lang="zh-CN" altLang="en-US" dirty="0"/>
              <a:t>，任务</a:t>
            </a:r>
            <a:r>
              <a:rPr lang="en-US" altLang="zh-CN" dirty="0"/>
              <a:t>3</a:t>
            </a:r>
            <a:r>
              <a:rPr lang="zh-CN" altLang="en-US" dirty="0"/>
              <a:t>的误差为</a:t>
            </a:r>
            <a:r>
              <a:rPr lang="en-US" altLang="zh-CN" dirty="0"/>
              <a:t>0.549</a:t>
            </a:r>
            <a:r>
              <a:rPr lang="zh-CN" altLang="en-US" dirty="0"/>
              <a:t>。</a:t>
            </a:r>
            <a:endParaRPr lang="en-US" altLang="zh-CN" dirty="0"/>
          </a:p>
          <a:p>
            <a:endParaRPr lang="en-US" altLang="zh-CN" dirty="0"/>
          </a:p>
          <a:p>
            <a:r>
              <a:rPr lang="zh-CN" altLang="en-US" dirty="0"/>
              <a:t>然后作者对文章中的三个任务进行两两组合，进行不确定性损失加权，效果和线性加权的差不多</a:t>
            </a:r>
            <a:endParaRPr lang="en-US" altLang="zh-CN" dirty="0"/>
          </a:p>
          <a:p>
            <a:endParaRPr lang="en-US" altLang="zh-CN" dirty="0"/>
          </a:p>
          <a:p>
            <a:r>
              <a:rPr lang="zh-CN" altLang="en-US" dirty="0"/>
              <a:t>实验结果可以看出基于三个任务的不确定性损失加权的效果最好</a:t>
            </a:r>
          </a:p>
        </p:txBody>
      </p:sp>
      <p:sp>
        <p:nvSpPr>
          <p:cNvPr id="4" name="灯片编号占位符 3"/>
          <p:cNvSpPr>
            <a:spLocks noGrp="1"/>
          </p:cNvSpPr>
          <p:nvPr>
            <p:ph type="sldNum" sz="quarter" idx="10"/>
          </p:nvPr>
        </p:nvSpPr>
        <p:spPr/>
        <p:txBody>
          <a:bodyPr/>
          <a:lstStyle/>
          <a:p>
            <a:fld id="{F663434C-3952-4AF9-B8A5-FAF59321A86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我们可以发现，线性随机噪声的方差越大，信息的不确定性越大，子任务的损失函数被赋予的权值也就越大。</a:t>
            </a:r>
          </a:p>
        </p:txBody>
      </p:sp>
      <p:sp>
        <p:nvSpPr>
          <p:cNvPr id="4" name="灯片编号占位符 3"/>
          <p:cNvSpPr>
            <a:spLocks noGrp="1"/>
          </p:cNvSpPr>
          <p:nvPr>
            <p:ph type="sldNum" sz="quarter" idx="10"/>
          </p:nvPr>
        </p:nvSpPr>
        <p:spPr/>
        <p:txBody>
          <a:bodyPr/>
          <a:lstStyle/>
          <a:p>
            <a:fld id="{F663434C-3952-4AF9-B8A5-FAF59321A862}" type="slidenum">
              <a:rPr lang="zh-CN" altLang="en-US" smtClean="0"/>
              <a:t>14</a:t>
            </a:fld>
            <a:endParaRPr lang="zh-CN" altLang="en-US"/>
          </a:p>
        </p:txBody>
      </p:sp>
    </p:spTree>
    <p:extLst>
      <p:ext uri="{BB962C8B-B14F-4D97-AF65-F5344CB8AC3E}">
        <p14:creationId xmlns:p14="http://schemas.microsoft.com/office/powerpoint/2010/main" val="1908778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3434C-3952-4AF9-B8A5-FAF59321A862}"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我们可以发现，线性随机噪声的方差越大，信息的不确定性越大，子任务的损失函数被赋予的权值也就越大。</a:t>
            </a:r>
          </a:p>
        </p:txBody>
      </p:sp>
      <p:sp>
        <p:nvSpPr>
          <p:cNvPr id="4" name="灯片编号占位符 3"/>
          <p:cNvSpPr>
            <a:spLocks noGrp="1"/>
          </p:cNvSpPr>
          <p:nvPr>
            <p:ph type="sldNum" sz="quarter" idx="10"/>
          </p:nvPr>
        </p:nvSpPr>
        <p:spPr/>
        <p:txBody>
          <a:bodyPr/>
          <a:lstStyle/>
          <a:p>
            <a:fld id="{F663434C-3952-4AF9-B8A5-FAF59321A862}" type="slidenum">
              <a:rPr lang="zh-CN" altLang="en-US" smtClean="0"/>
              <a:t>16</a:t>
            </a:fld>
            <a:endParaRPr lang="zh-CN" altLang="en-US"/>
          </a:p>
        </p:txBody>
      </p:sp>
    </p:spTree>
    <p:extLst>
      <p:ext uri="{BB962C8B-B14F-4D97-AF65-F5344CB8AC3E}">
        <p14:creationId xmlns:p14="http://schemas.microsoft.com/office/powerpoint/2010/main" val="2891031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3434C-3952-4AF9-B8A5-FAF59321A862}"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模板来自于 </a:t>
            </a:r>
            <a:r>
              <a:rPr lang="en-US" altLang="zh-CN"/>
              <a:t>http://meihua.docer.com/</a:t>
            </a: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幼圆" panose="02010509060101010101" pitchFamily="49" charset="-122"/>
              </a:defRPr>
            </a:lvl1pPr>
            <a:lvl2pPr marL="742950" indent="-285750">
              <a:defRPr>
                <a:solidFill>
                  <a:schemeClr val="tx1"/>
                </a:solidFill>
                <a:latin typeface="Calibri" panose="020F0502020204030204" pitchFamily="34" charset="0"/>
                <a:ea typeface="幼圆" panose="02010509060101010101" pitchFamily="49" charset="-122"/>
              </a:defRPr>
            </a:lvl2pPr>
            <a:lvl3pPr marL="1143000" indent="-228600">
              <a:defRPr>
                <a:solidFill>
                  <a:schemeClr val="tx1"/>
                </a:solidFill>
                <a:latin typeface="Calibri" panose="020F0502020204030204" pitchFamily="34" charset="0"/>
                <a:ea typeface="幼圆" panose="02010509060101010101" pitchFamily="49" charset="-122"/>
              </a:defRPr>
            </a:lvl3pPr>
            <a:lvl4pPr marL="1600200" indent="-228600">
              <a:defRPr>
                <a:solidFill>
                  <a:schemeClr val="tx1"/>
                </a:solidFill>
                <a:latin typeface="Calibri" panose="020F0502020204030204" pitchFamily="34" charset="0"/>
                <a:ea typeface="幼圆" panose="02010509060101010101" pitchFamily="49" charset="-122"/>
              </a:defRPr>
            </a:lvl4pPr>
            <a:lvl5pPr marL="2057400" indent="-228600">
              <a:defRPr>
                <a:solidFill>
                  <a:schemeClr val="tx1"/>
                </a:solidFill>
                <a:latin typeface="Calibri" panose="020F0502020204030204" pitchFamily="34" charset="0"/>
                <a:ea typeface="幼圆" panose="02010509060101010101" pitchFamily="49" charset="-122"/>
              </a:defRPr>
            </a:lvl5pPr>
            <a:lvl6pPr marL="2514600" indent="-228600" fontAlgn="base">
              <a:spcBef>
                <a:spcPct val="0"/>
              </a:spcBef>
              <a:spcAft>
                <a:spcPct val="0"/>
              </a:spcAft>
              <a:defRPr>
                <a:solidFill>
                  <a:schemeClr val="tx1"/>
                </a:solidFill>
                <a:latin typeface="Calibri" panose="020F0502020204030204" pitchFamily="34" charset="0"/>
                <a:ea typeface="幼圆" panose="02010509060101010101" pitchFamily="49" charset="-122"/>
              </a:defRPr>
            </a:lvl6pPr>
            <a:lvl7pPr marL="2971800" indent="-228600" fontAlgn="base">
              <a:spcBef>
                <a:spcPct val="0"/>
              </a:spcBef>
              <a:spcAft>
                <a:spcPct val="0"/>
              </a:spcAft>
              <a:defRPr>
                <a:solidFill>
                  <a:schemeClr val="tx1"/>
                </a:solidFill>
                <a:latin typeface="Calibri" panose="020F0502020204030204" pitchFamily="34" charset="0"/>
                <a:ea typeface="幼圆" panose="02010509060101010101" pitchFamily="49" charset="-122"/>
              </a:defRPr>
            </a:lvl7pPr>
            <a:lvl8pPr marL="3429000" indent="-228600" fontAlgn="base">
              <a:spcBef>
                <a:spcPct val="0"/>
              </a:spcBef>
              <a:spcAft>
                <a:spcPct val="0"/>
              </a:spcAft>
              <a:defRPr>
                <a:solidFill>
                  <a:schemeClr val="tx1"/>
                </a:solidFill>
                <a:latin typeface="Calibri" panose="020F0502020204030204" pitchFamily="34" charset="0"/>
                <a:ea typeface="幼圆" panose="02010509060101010101" pitchFamily="49" charset="-122"/>
              </a:defRPr>
            </a:lvl8pPr>
            <a:lvl9pPr marL="3886200" indent="-228600" fontAlgn="base">
              <a:spcBef>
                <a:spcPct val="0"/>
              </a:spcBef>
              <a:spcAft>
                <a:spcPct val="0"/>
              </a:spcAft>
              <a:defRPr>
                <a:solidFill>
                  <a:schemeClr val="tx1"/>
                </a:solidFill>
                <a:latin typeface="Calibri" panose="020F0502020204030204" pitchFamily="34" charset="0"/>
                <a:ea typeface="幼圆" panose="02010509060101010101" pitchFamily="49" charset="-122"/>
              </a:defRPr>
            </a:lvl9pPr>
          </a:lstStyle>
          <a:p>
            <a:pPr fontAlgn="base">
              <a:spcBef>
                <a:spcPct val="0"/>
              </a:spcBef>
              <a:spcAft>
                <a:spcPct val="0"/>
              </a:spcAft>
            </a:pPr>
            <a:fld id="{8EEB7819-16B8-45AB-83B6-5D5E52D32E3A}" type="slidenum">
              <a:rPr lang="zh-CN" altLang="en-US">
                <a:ea typeface="宋体" panose="02010600030101010101" pitchFamily="2" charset="-122"/>
              </a:rPr>
              <a:t>2</a:t>
            </a:fld>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63434C-3952-4AF9-B8A5-FAF59321A86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我们先了解一下机器学习，或者说数据分析中最基本的步骤：</a:t>
            </a:r>
            <a:endParaRPr lang="en-US" altLang="zh-CN" dirty="0"/>
          </a:p>
          <a:p>
            <a:r>
              <a:rPr lang="en-US" altLang="zh-CN" dirty="0"/>
              <a:t>1</a:t>
            </a:r>
            <a:r>
              <a:rPr lang="zh-CN" altLang="en-US" dirty="0"/>
              <a:t>）探索性分析：举个例子，我们应该都用过</a:t>
            </a:r>
            <a:r>
              <a:rPr lang="en-US" altLang="zh-CN" dirty="0"/>
              <a:t>excel</a:t>
            </a:r>
            <a:r>
              <a:rPr lang="zh-CN" altLang="en-US" dirty="0"/>
              <a:t>，通过</a:t>
            </a:r>
            <a:r>
              <a:rPr lang="en-US" altLang="zh-CN" dirty="0"/>
              <a:t>excel</a:t>
            </a:r>
            <a:r>
              <a:rPr lang="zh-CN" altLang="en-US" dirty="0"/>
              <a:t>中的一些图表，例如直方图，折线图，饼图，可以反应数据背后的内容，让数据自身“说话”。</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）如果探索性分析效果很差的话，很可能数据本身就存在问题。因为如果我们用的是大数据的话，这种</a:t>
            </a:r>
            <a:r>
              <a:rPr lang="en-US" altLang="zh-CN" dirty="0"/>
              <a:t>”</a:t>
            </a:r>
            <a:r>
              <a:rPr lang="zh-CN" altLang="en-US" dirty="0"/>
              <a:t>大</a:t>
            </a:r>
            <a:r>
              <a:rPr lang="en-US" altLang="zh-CN" dirty="0"/>
              <a:t>”</a:t>
            </a:r>
            <a:r>
              <a:rPr lang="zh-CN" altLang="en-US" dirty="0"/>
              <a:t>不单单是数据量大，还包括种类多，价值密度低，数据增长速度快，以及数据存在可信赖度问题。所以我们需要进行数据清洗。数据清洗也是个细活，就好比三星堆黄金面具出土时，需要进行特定的几道工序，我们才能看到它本来的样貌，如果换成我们普通人，保不齐就弄坏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3</a:t>
            </a:r>
            <a:r>
              <a:rPr lang="zh-CN" altLang="en-US" dirty="0"/>
              <a:t>）数据清洗完后，由于不同类型的数据可能会存在冗余，因此我们需要进行特征提取。举个例子，如果我们知道一个圆的半径，面积和周长，我们当然知道面积和周长相对于半径来说是个冗余特征。你也许觉得“特征”这个概念还是很抽象，但如果把它理解成一个事物的客观属性，我们就好理解了。如果你看到一个穿着黑衣服的移动的物体，他身高</a:t>
            </a:r>
            <a:r>
              <a:rPr lang="en-US" altLang="zh-CN" dirty="0"/>
              <a:t>1.7</a:t>
            </a:r>
            <a:r>
              <a:rPr lang="zh-CN" altLang="en-US" dirty="0"/>
              <a:t>，能直立行走，我们就可以大概率判断他是个黑衣人，而不是金刚。</a:t>
            </a:r>
            <a:endParaRPr lang="en-US" altLang="zh-CN" dirty="0"/>
          </a:p>
          <a:p>
            <a:r>
              <a:rPr lang="zh-CN" altLang="en-US" dirty="0"/>
              <a:t>特征提取是一个工程，通过特征工程，我们提取到的特征越来越高维，特征中包含特征，是一个套娃的关系，就好比分子包含原子，原子包含中子和质子，中子和质子还能继续往下分成夸克</a:t>
            </a:r>
            <a:r>
              <a:rPr lang="en-US" altLang="zh-CN" dirty="0"/>
              <a:t>…</a:t>
            </a:r>
          </a:p>
          <a:p>
            <a:endParaRPr lang="en-US" altLang="zh-CN" dirty="0"/>
          </a:p>
          <a:p>
            <a:r>
              <a:rPr lang="en-US" altLang="zh-CN" dirty="0"/>
              <a:t>4</a:t>
            </a:r>
            <a:r>
              <a:rPr lang="zh-CN" altLang="en-US" dirty="0"/>
              <a:t>）接下来就是各种算法的选择，比如分类算法，回归算法，它们分别对应分类任务和回归任务。</a:t>
            </a:r>
            <a:endParaRPr lang="en-US" altLang="zh-CN" dirty="0"/>
          </a:p>
          <a:p>
            <a:r>
              <a:rPr lang="zh-CN" altLang="en-US" dirty="0"/>
              <a:t>这两个任务是机器学习中两个基本任务。举个例子，要想让计算机识别出某个物体，分类任务需要对这个物体有个准确的分类，是猫，是狗还是小脑斧，有了类别之后，我们需要通过回归任务对这个物体进行定位，指出这个物体在图片或者三维场景中准确的位置。回归和分类的主要区别就是，分类的输出结果由输出空间上的离散取值决定的，输出空间如果只有</a:t>
            </a:r>
            <a:r>
              <a:rPr lang="en-US" altLang="zh-CN" dirty="0"/>
              <a:t>{1,…,10}</a:t>
            </a:r>
            <a:r>
              <a:rPr lang="zh-CN" altLang="en-US" dirty="0"/>
              <a:t>，那么它的输出结果就不存在</a:t>
            </a:r>
            <a:r>
              <a:rPr lang="en-US" altLang="zh-CN" dirty="0"/>
              <a:t>11</a:t>
            </a:r>
            <a:r>
              <a:rPr lang="zh-CN" altLang="en-US" dirty="0"/>
              <a:t>或</a:t>
            </a:r>
            <a:r>
              <a:rPr lang="en-US" altLang="zh-CN" dirty="0"/>
              <a:t>0.5</a:t>
            </a:r>
            <a:r>
              <a:rPr lang="zh-CN" altLang="en-US" dirty="0"/>
              <a:t>；而回归输出的结果是由输出空间上的取值范围决定的，输出值是连续的。分类和回归任务的输出结果需要通过不断优化损失函数得到，这个损失函数是算法中最核心的一个部分之一，目的是衡量当前的预测值和真实值的误差，误差越小，预测越准确。通常情况下，分类和回归的损失函数是不一样的。</a:t>
            </a:r>
            <a:endParaRPr lang="en-US" altLang="zh-CN" dirty="0"/>
          </a:p>
          <a:p>
            <a:endParaRPr lang="en-US" altLang="zh-CN" dirty="0"/>
          </a:p>
          <a:p>
            <a:r>
              <a:rPr lang="en-US" altLang="zh-CN" dirty="0"/>
              <a:t>5</a:t>
            </a:r>
            <a:r>
              <a:rPr lang="zh-CN" altLang="en-US" dirty="0"/>
              <a:t>）有了算法，往算法里填数据就变成了模型。完成模型的训练，我们需要额外地对模型好坏进行评估。因为一个模型，或者说算法，它是根据某个实际问题提出来的，因此要想适应这个问题，模型往往包含很多可以调节的参数。不同参数会得到不同的模型，得到不同的效果</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顺便说一下，机器学习和数据分析它们侧重点略有不同：前者侧重模型的预测准确性，而后者侧重于模型的可解释性，前者输出的是模型的预测结果，后者输出的是报表等决策信息。对于上面这幅图，把这两个概念看成是一样的并不妨碍我们对这个流程的理解。</a:t>
            </a:r>
            <a:endParaRPr lang="en-US" altLang="zh-CN" dirty="0"/>
          </a:p>
          <a:p>
            <a:endParaRPr lang="en-US" altLang="zh-CN" dirty="0"/>
          </a:p>
          <a:p>
            <a:r>
              <a:rPr lang="zh-CN" altLang="en-US" dirty="0"/>
              <a:t>这篇论文的切入点就是在算法的优化上，明确本文的定位之后，我们再接着讲下面的内容。</a:t>
            </a:r>
            <a:endParaRPr lang="en-US" altLang="zh-CN" dirty="0"/>
          </a:p>
        </p:txBody>
      </p:sp>
      <p:sp>
        <p:nvSpPr>
          <p:cNvPr id="4" name="灯片编号占位符 3"/>
          <p:cNvSpPr>
            <a:spLocks noGrp="1"/>
          </p:cNvSpPr>
          <p:nvPr>
            <p:ph type="sldNum" sz="quarter" idx="10"/>
          </p:nvPr>
        </p:nvSpPr>
        <p:spPr/>
        <p:txBody>
          <a:bodyPr/>
          <a:lstStyle/>
          <a:p>
            <a:fld id="{F663434C-3952-4AF9-B8A5-FAF59321A862}" type="slidenum">
              <a:rPr lang="zh-CN" altLang="en-US" smtClean="0"/>
              <a:t>4</a:t>
            </a:fld>
            <a:endParaRPr lang="zh-CN" altLang="en-US"/>
          </a:p>
        </p:txBody>
      </p:sp>
    </p:spTree>
    <p:extLst>
      <p:ext uri="{BB962C8B-B14F-4D97-AF65-F5344CB8AC3E}">
        <p14:creationId xmlns:p14="http://schemas.microsoft.com/office/powerpoint/2010/main" val="372949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我们先了解一下机器学习，或者说数据分析中最基本的步骤：</a:t>
            </a:r>
            <a:endParaRPr lang="en-US" altLang="zh-CN" dirty="0"/>
          </a:p>
          <a:p>
            <a:r>
              <a:rPr lang="en-US" altLang="zh-CN" dirty="0"/>
              <a:t>1</a:t>
            </a:r>
            <a:r>
              <a:rPr lang="zh-CN" altLang="en-US" dirty="0"/>
              <a:t>）探索性分析：举个例子，我们应该都用过</a:t>
            </a:r>
            <a:r>
              <a:rPr lang="en-US" altLang="zh-CN" dirty="0"/>
              <a:t>excel</a:t>
            </a:r>
            <a:r>
              <a:rPr lang="zh-CN" altLang="en-US" dirty="0"/>
              <a:t>，通过</a:t>
            </a:r>
            <a:r>
              <a:rPr lang="en-US" altLang="zh-CN" dirty="0"/>
              <a:t>excel</a:t>
            </a:r>
            <a:r>
              <a:rPr lang="zh-CN" altLang="en-US" dirty="0"/>
              <a:t>中的一些图表，例如直方图，折线图，饼图，可以反应数据背后的内容，让数据自身“说话”。</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）如果探索性分析效果很差的话，很可能数据本身就存在问题。因为如果我们用的是大数据的话，这种</a:t>
            </a:r>
            <a:r>
              <a:rPr lang="en-US" altLang="zh-CN" dirty="0"/>
              <a:t>”</a:t>
            </a:r>
            <a:r>
              <a:rPr lang="zh-CN" altLang="en-US" dirty="0"/>
              <a:t>大</a:t>
            </a:r>
            <a:r>
              <a:rPr lang="en-US" altLang="zh-CN" dirty="0"/>
              <a:t>”</a:t>
            </a:r>
            <a:r>
              <a:rPr lang="zh-CN" altLang="en-US" dirty="0"/>
              <a:t>不单单是数据量大，还包括种类多，价值密度低，数据增长速度快，以及数据存在可信赖度问题。所以我们需要进行数据清洗。数据清洗也是个细活，就好比三星堆黄金面具出土时，需要进行特定的几道工序，我们才能看到它本来的样貌，如果换成我们普通人，保不齐就弄坏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3</a:t>
            </a:r>
            <a:r>
              <a:rPr lang="zh-CN" altLang="en-US" dirty="0"/>
              <a:t>）数据清洗完后，由于不同类型的数据可能会存在冗余，因此我们需要进行特征提取。举个例子，如果我们知道一个圆的半径，面积和周长，我们当然知道面积和周长相对于半径来说是个冗余特征。你也许觉得“特征”这个概念还是很抽象，但如果把它理解成一个事物的客观属性，我们就好理解了。如果你看到一个穿着黑衣服的移动的物体，他身高</a:t>
            </a:r>
            <a:r>
              <a:rPr lang="en-US" altLang="zh-CN" dirty="0"/>
              <a:t>1.7</a:t>
            </a:r>
            <a:r>
              <a:rPr lang="zh-CN" altLang="en-US" dirty="0"/>
              <a:t>，能直立行走，我们就可以大概率判断他是个黑衣人，而不是金刚。</a:t>
            </a:r>
            <a:endParaRPr lang="en-US" altLang="zh-CN" dirty="0"/>
          </a:p>
          <a:p>
            <a:r>
              <a:rPr lang="zh-CN" altLang="en-US" dirty="0"/>
              <a:t>特征提取是一个工程，通过特征工程，我们提取到的特征越来越高维，特征中包含特征，是一个套娃的关系，就好比分子包含原子，原子包含中子和质子，中子和质子还能继续往下分成夸克</a:t>
            </a:r>
            <a:r>
              <a:rPr lang="en-US" altLang="zh-CN" dirty="0"/>
              <a:t>…</a:t>
            </a:r>
          </a:p>
          <a:p>
            <a:endParaRPr lang="en-US" altLang="zh-CN" dirty="0"/>
          </a:p>
          <a:p>
            <a:r>
              <a:rPr lang="en-US" altLang="zh-CN" dirty="0"/>
              <a:t>4</a:t>
            </a:r>
            <a:r>
              <a:rPr lang="zh-CN" altLang="en-US" dirty="0"/>
              <a:t>）接下来就是各种算法的选择，比如分类算法，回归算法，它们分别对应分类任务和回归任务。</a:t>
            </a:r>
            <a:endParaRPr lang="en-US" altLang="zh-CN" dirty="0"/>
          </a:p>
          <a:p>
            <a:r>
              <a:rPr lang="zh-CN" altLang="en-US" dirty="0"/>
              <a:t>这两个任务是机器学习中两个基本任务。举个例子，要想让计算机识别出某个物体，分类任务需要对这个物体有个准确的分类，是猫，是狗还是小脑斧，有了类别之后，我们需要通过回归任务对这个物体进行定位，指出这个物体在图片或者三维场景中准确的位置。回归和分类的主要区别就是，分类的输出结果由输出空间上的离散取值决定的，输出空间如果只有</a:t>
            </a:r>
            <a:r>
              <a:rPr lang="en-US" altLang="zh-CN" dirty="0"/>
              <a:t>{1,…,10}</a:t>
            </a:r>
            <a:r>
              <a:rPr lang="zh-CN" altLang="en-US" dirty="0"/>
              <a:t>，那么它的输出结果就不存在</a:t>
            </a:r>
            <a:r>
              <a:rPr lang="en-US" altLang="zh-CN" dirty="0"/>
              <a:t>11</a:t>
            </a:r>
            <a:r>
              <a:rPr lang="zh-CN" altLang="en-US" dirty="0"/>
              <a:t>或</a:t>
            </a:r>
            <a:r>
              <a:rPr lang="en-US" altLang="zh-CN" dirty="0"/>
              <a:t>0.5</a:t>
            </a:r>
            <a:r>
              <a:rPr lang="zh-CN" altLang="en-US" dirty="0"/>
              <a:t>；而回归输出的结果是由输出空间上的取值范围决定的，输出值是连续的。分类和回归任务的输出结果需要通过不断优化损失函数得到，这个损失函数是算法中最核心的一个部分之一，目的是衡量当前的预测值和真实值的误差，误差越小，预测越准确。通常情况下，分类和回归的损失函数是不一样的。</a:t>
            </a:r>
            <a:endParaRPr lang="en-US" altLang="zh-CN" dirty="0"/>
          </a:p>
          <a:p>
            <a:endParaRPr lang="en-US" altLang="zh-CN" dirty="0"/>
          </a:p>
          <a:p>
            <a:r>
              <a:rPr lang="en-US" altLang="zh-CN" dirty="0"/>
              <a:t>5</a:t>
            </a:r>
            <a:r>
              <a:rPr lang="zh-CN" altLang="en-US" dirty="0"/>
              <a:t>）有了算法，往算法里填数据就变成了模型。完成模型的训练，我们需要额外地对模型好坏进行评估。因为一个模型，或者说算法，它是根据某个实际问题提出来的，因此要想适应这个问题，模型往往包含很多可以调节的参数。不同参数会得到不同的模型，得到不同的效果</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顺便说一下，机器学习和数据分析它们侧重点略有不同：前者侧重模型的预测准确性，而后者侧重于模型的可解释性，前者输出的是模型的预测结果，后者输出的是报表等决策信息。对于上面这幅图，把这两个概念看成是一样的并不妨碍我们对这个流程的理解。</a:t>
            </a:r>
            <a:endParaRPr lang="en-US" altLang="zh-CN" dirty="0"/>
          </a:p>
          <a:p>
            <a:endParaRPr lang="en-US" altLang="zh-CN" dirty="0"/>
          </a:p>
          <a:p>
            <a:r>
              <a:rPr lang="zh-CN" altLang="en-US" dirty="0"/>
              <a:t>这篇论文的切入点就是在算法的优化上，明确本文的定位之后，我们再接着讲下面的内容。</a:t>
            </a:r>
            <a:endParaRPr lang="en-US" altLang="zh-CN" dirty="0"/>
          </a:p>
        </p:txBody>
      </p:sp>
      <p:sp>
        <p:nvSpPr>
          <p:cNvPr id="4" name="灯片编号占位符 3"/>
          <p:cNvSpPr>
            <a:spLocks noGrp="1"/>
          </p:cNvSpPr>
          <p:nvPr>
            <p:ph type="sldNum" sz="quarter" idx="10"/>
          </p:nvPr>
        </p:nvSpPr>
        <p:spPr/>
        <p:txBody>
          <a:bodyPr/>
          <a:lstStyle/>
          <a:p>
            <a:fld id="{F663434C-3952-4AF9-B8A5-FAF59321A862}" type="slidenum">
              <a:rPr lang="zh-CN" altLang="en-US" smtClean="0"/>
              <a:t>5</a:t>
            </a:fld>
            <a:endParaRPr lang="zh-CN" altLang="en-US"/>
          </a:p>
        </p:txBody>
      </p:sp>
    </p:spTree>
    <p:extLst>
      <p:ext uri="{BB962C8B-B14F-4D97-AF65-F5344CB8AC3E}">
        <p14:creationId xmlns:p14="http://schemas.microsoft.com/office/powerpoint/2010/main" val="3602609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以前关于多任务联合学习的总损失函数通常使用线性加权的方式进行求解。然而单纯地使用这种方法，却会存在些问题：例如模型对于权重参数很敏感，如该图所示。</a:t>
            </a:r>
            <a:endParaRPr lang="en-US" altLang="zh-CN" dirty="0"/>
          </a:p>
          <a:p>
            <a:r>
              <a:rPr lang="zh-CN" altLang="en-US" dirty="0"/>
              <a:t>对于（</a:t>
            </a:r>
            <a:r>
              <a:rPr lang="en-US" altLang="zh-CN" dirty="0"/>
              <a:t>a</a:t>
            </a:r>
            <a:r>
              <a:rPr lang="zh-CN" altLang="en-US" dirty="0"/>
              <a:t>）图，作者通过调整语义分类和深度回归两个任务的损失函数的权重，分析这两个任务的联合总损失函数在优化过程中的最终输出误差，这个误差包括两个部分，一个是语义分类的</a:t>
            </a:r>
            <a:r>
              <a:rPr lang="en-US" altLang="zh-CN" dirty="0" err="1"/>
              <a:t>IoU</a:t>
            </a:r>
            <a:r>
              <a:rPr lang="zh-CN" altLang="en-US" dirty="0"/>
              <a:t>，而另一个是深度回归的误差。</a:t>
            </a:r>
            <a:endParaRPr lang="en-US" altLang="zh-CN" dirty="0"/>
          </a:p>
          <a:p>
            <a:endParaRPr lang="en-US" altLang="zh-CN" dirty="0"/>
          </a:p>
          <a:p>
            <a:r>
              <a:rPr lang="zh-CN" altLang="en-US" dirty="0"/>
              <a:t>其实我们不用关心这两个任务究竟用来干什么，说句实话，我也不了解，但是不妨碍我们理解这两幅图。</a:t>
            </a:r>
            <a:endParaRPr lang="en-US" altLang="zh-CN" dirty="0"/>
          </a:p>
          <a:p>
            <a:r>
              <a:rPr lang="zh-CN" altLang="en-US" dirty="0"/>
              <a:t>在图（</a:t>
            </a:r>
            <a:r>
              <a:rPr lang="en-US" altLang="zh-CN" dirty="0"/>
              <a:t>a</a:t>
            </a:r>
            <a:r>
              <a:rPr lang="zh-CN" altLang="en-US" dirty="0"/>
              <a:t>）中红色的这一块，表示分类任务，纵轴表示递增的</a:t>
            </a:r>
            <a:r>
              <a:rPr lang="en-US" altLang="zh-CN" dirty="0" err="1"/>
              <a:t>IoU</a:t>
            </a:r>
            <a:r>
              <a:rPr lang="zh-CN" altLang="en-US" dirty="0"/>
              <a:t>，</a:t>
            </a:r>
            <a:r>
              <a:rPr lang="en-US" altLang="zh-CN" dirty="0" err="1"/>
              <a:t>IoU</a:t>
            </a:r>
            <a:r>
              <a:rPr lang="zh-CN" altLang="en-US" dirty="0"/>
              <a:t>越大表示误差越小，分类效果越好</a:t>
            </a:r>
            <a:r>
              <a:rPr lang="en-US" altLang="zh-CN" dirty="0"/>
              <a:t>; </a:t>
            </a:r>
          </a:p>
          <a:p>
            <a:r>
              <a:rPr lang="zh-CN" altLang="en-US" dirty="0"/>
              <a:t>而横轴表示权重的衰减过程，从</a:t>
            </a:r>
            <a:r>
              <a:rPr lang="en-US" altLang="zh-CN" dirty="0"/>
              <a:t>1</a:t>
            </a:r>
            <a:r>
              <a:rPr lang="zh-CN" altLang="en-US" dirty="0"/>
              <a:t>衰减到</a:t>
            </a:r>
            <a:r>
              <a:rPr lang="en-US" altLang="zh-CN" dirty="0"/>
              <a:t>0</a:t>
            </a:r>
            <a:r>
              <a:rPr lang="zh-CN" altLang="en-US" dirty="0"/>
              <a:t>；</a:t>
            </a:r>
            <a:endParaRPr lang="en-US" altLang="zh-CN" dirty="0"/>
          </a:p>
          <a:p>
            <a:endParaRPr lang="en-US" altLang="zh-CN" dirty="0"/>
          </a:p>
          <a:p>
            <a:r>
              <a:rPr lang="zh-CN" altLang="en-US" dirty="0"/>
              <a:t>蓝色部分表示回归任务，纵轴表示递减的误差（或者可以理解成红色这一块的一个镜像），越往上，误差越小；而横轴表示权重的增加过程，从</a:t>
            </a:r>
            <a:r>
              <a:rPr lang="en-US" altLang="zh-CN" dirty="0"/>
              <a:t>0</a:t>
            </a:r>
            <a:r>
              <a:rPr lang="zh-CN" altLang="en-US" dirty="0"/>
              <a:t>增加到</a:t>
            </a:r>
            <a:r>
              <a:rPr lang="en-US" altLang="zh-CN" dirty="0"/>
              <a:t>1</a:t>
            </a:r>
            <a:r>
              <a:rPr lang="zh-CN" altLang="en-US" dirty="0"/>
              <a:t>；</a:t>
            </a:r>
            <a:endParaRPr lang="en-US" altLang="zh-CN" dirty="0"/>
          </a:p>
          <a:p>
            <a:endParaRPr lang="en-US" altLang="zh-CN" dirty="0"/>
          </a:p>
          <a:p>
            <a:r>
              <a:rPr lang="zh-CN" altLang="en-US" dirty="0"/>
              <a:t>如果要让全局损失最小，我们发现折中的方法是找到两个曲线相交的位置，但是交点可能会存在多个，如果只通过交点来得到全局的最小损失，误差还是蛮大的，因为可以看到曲线起伏很大，权重的大小也很难把握，模型对于参数存在敏感问题。</a:t>
            </a:r>
            <a:endParaRPr lang="en-US" altLang="zh-CN" dirty="0"/>
          </a:p>
        </p:txBody>
      </p:sp>
      <p:sp>
        <p:nvSpPr>
          <p:cNvPr id="4" name="灯片编号占位符 3"/>
          <p:cNvSpPr>
            <a:spLocks noGrp="1"/>
          </p:cNvSpPr>
          <p:nvPr>
            <p:ph type="sldNum" sz="quarter" idx="10"/>
          </p:nvPr>
        </p:nvSpPr>
        <p:spPr/>
        <p:txBody>
          <a:bodyPr/>
          <a:lstStyle/>
          <a:p>
            <a:fld id="{F663434C-3952-4AF9-B8A5-FAF59321A862}" type="slidenum">
              <a:rPr lang="zh-CN" altLang="en-US" smtClean="0"/>
              <a:t>6</a:t>
            </a:fld>
            <a:endParaRPr lang="zh-CN" altLang="en-US"/>
          </a:p>
        </p:txBody>
      </p:sp>
    </p:spTree>
    <p:extLst>
      <p:ext uri="{BB962C8B-B14F-4D97-AF65-F5344CB8AC3E}">
        <p14:creationId xmlns:p14="http://schemas.microsoft.com/office/powerpoint/2010/main" val="2091688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63434C-3952-4AF9-B8A5-FAF59321A86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3434C-3952-4AF9-B8A5-FAF59321A86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3434C-3952-4AF9-B8A5-FAF59321A862}" type="slidenum">
              <a:rPr lang="zh-CN" altLang="en-US" smtClean="0"/>
              <a:t>9</a:t>
            </a:fld>
            <a:endParaRPr lang="zh-CN" altLang="en-US"/>
          </a:p>
        </p:txBody>
      </p:sp>
    </p:spTree>
    <p:extLst>
      <p:ext uri="{BB962C8B-B14F-4D97-AF65-F5344CB8AC3E}">
        <p14:creationId xmlns:p14="http://schemas.microsoft.com/office/powerpoint/2010/main" val="1294385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E9481C6-08B1-43D8-956C-006885FB82A5}" type="datetimeFigureOut">
              <a:rPr lang="zh-CN" altLang="en-US" smtClean="0"/>
              <a:t>2021/4/29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D2986B-186E-4A70-918D-4D0EB375294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9481C6-08B1-43D8-956C-006885FB82A5}" type="datetimeFigureOut">
              <a:rPr lang="zh-CN" altLang="en-US" smtClean="0"/>
              <a:t>2021/4/29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2986B-186E-4A70-918D-4D0EB375294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audio" Target="../media/media1.mp3"/><Relationship Id="rId7" Type="http://schemas.openxmlformats.org/officeDocument/2006/relationships/image" Target="../media/image1.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notesSlide" Target="../notesSlides/notesSlide1.xml"/><Relationship Id="rId5" Type="http://schemas.openxmlformats.org/officeDocument/2006/relationships/slideLayout" Target="../slideLayouts/slideLayout7.xml"/><Relationship Id="rId10" Type="http://schemas.openxmlformats.org/officeDocument/2006/relationships/image" Target="../media/image3.png"/><Relationship Id="rId4" Type="http://schemas.openxmlformats.org/officeDocument/2006/relationships/tags" Target="../tags/tag1.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tags" Target="../tags/tag41.xml"/><Relationship Id="rId7" Type="http://schemas.openxmlformats.org/officeDocument/2006/relationships/image" Target="../media/image12.png"/><Relationship Id="rId12" Type="http://schemas.openxmlformats.org/officeDocument/2006/relationships/image" Target="../media/image26.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0.xml"/><Relationship Id="rId11" Type="http://schemas.openxmlformats.org/officeDocument/2006/relationships/image" Target="../media/image25.png"/><Relationship Id="rId5" Type="http://schemas.openxmlformats.org/officeDocument/2006/relationships/slideLayout" Target="../slideLayouts/slideLayout7.xml"/><Relationship Id="rId10" Type="http://schemas.openxmlformats.org/officeDocument/2006/relationships/image" Target="../media/image18.png"/><Relationship Id="rId4" Type="http://schemas.openxmlformats.org/officeDocument/2006/relationships/tags" Target="../tags/tag42.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45.xml"/><Relationship Id="rId7" Type="http://schemas.openxmlformats.org/officeDocument/2006/relationships/image" Target="../media/image1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46.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8.xml"/><Relationship Id="rId7" Type="http://schemas.openxmlformats.org/officeDocument/2006/relationships/image" Target="../media/image5.jpeg"/><Relationship Id="rId2" Type="http://schemas.openxmlformats.org/officeDocument/2006/relationships/tags" Target="../tags/tag47.xml"/><Relationship Id="rId1" Type="http://schemas.openxmlformats.org/officeDocument/2006/relationships/themeOverride" Target="../theme/themeOverride6.xml"/><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49.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51.xml"/><Relationship Id="rId7" Type="http://schemas.openxmlformats.org/officeDocument/2006/relationships/notesSlide" Target="../notesSlides/notesSlide13.xml"/><Relationship Id="rId2" Type="http://schemas.openxmlformats.org/officeDocument/2006/relationships/tags" Target="../tags/tag50.xml"/><Relationship Id="rId1" Type="http://schemas.openxmlformats.org/officeDocument/2006/relationships/themeOverride" Target="../theme/themeOverride7.xml"/><Relationship Id="rId6" Type="http://schemas.openxmlformats.org/officeDocument/2006/relationships/slideLayout" Target="../slideLayouts/slideLayout7.xml"/><Relationship Id="rId5" Type="http://schemas.openxmlformats.org/officeDocument/2006/relationships/tags" Target="../tags/tag53.xml"/><Relationship Id="rId4" Type="http://schemas.openxmlformats.org/officeDocument/2006/relationships/tags" Target="../tags/tag5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56.xml"/><Relationship Id="rId7" Type="http://schemas.openxmlformats.org/officeDocument/2006/relationships/image" Target="../media/image30.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14.xml"/><Relationship Id="rId5" Type="http://schemas.openxmlformats.org/officeDocument/2006/relationships/slideLayout" Target="../slideLayouts/slideLayout7.xml"/><Relationship Id="rId10" Type="http://schemas.openxmlformats.org/officeDocument/2006/relationships/image" Target="../media/image23.png"/><Relationship Id="rId4" Type="http://schemas.openxmlformats.org/officeDocument/2006/relationships/tags" Target="../tags/tag57.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5.jpeg"/><Relationship Id="rId2" Type="http://schemas.openxmlformats.org/officeDocument/2006/relationships/tags" Target="../tags/tag58.xml"/><Relationship Id="rId1" Type="http://schemas.openxmlformats.org/officeDocument/2006/relationships/themeOverride" Target="../theme/themeOverride8.xml"/><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tags" Target="../tags/tag60.xml"/></Relationships>
</file>

<file path=ppt/slides/_rels/slide16.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33.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6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hemeOverride" Target="../theme/themeOverride9.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4.xml"/><Relationship Id="rId7" Type="http://schemas.openxmlformats.org/officeDocument/2006/relationships/image" Target="../media/image5.jpeg"/><Relationship Id="rId2" Type="http://schemas.openxmlformats.org/officeDocument/2006/relationships/tags" Target="../tags/tag13.xml"/><Relationship Id="rId1" Type="http://schemas.openxmlformats.org/officeDocument/2006/relationships/themeOverride" Target="../theme/themeOverride3.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15.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8.xml"/><Relationship Id="rId7" Type="http://schemas.openxmlformats.org/officeDocument/2006/relationships/image" Target="../media/image6.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19.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2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6.xml"/><Relationship Id="rId7" Type="http://schemas.openxmlformats.org/officeDocument/2006/relationships/image" Target="../media/image1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27.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9.xml"/><Relationship Id="rId7" Type="http://schemas.openxmlformats.org/officeDocument/2006/relationships/image" Target="../media/image5.jpeg"/><Relationship Id="rId2" Type="http://schemas.openxmlformats.org/officeDocument/2006/relationships/tags" Target="../tags/tag28.xml"/><Relationship Id="rId1" Type="http://schemas.openxmlformats.org/officeDocument/2006/relationships/themeOverride" Target="../theme/themeOverride4.xml"/><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30.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tags" Target="../tags/tag32.xml"/><Relationship Id="rId7" Type="http://schemas.openxmlformats.org/officeDocument/2006/relationships/notesSlide" Target="../notesSlides/notesSlide8.xml"/><Relationship Id="rId12" Type="http://schemas.openxmlformats.org/officeDocument/2006/relationships/image" Target="../media/image16.png"/><Relationship Id="rId2" Type="http://schemas.openxmlformats.org/officeDocument/2006/relationships/tags" Target="../tags/tag31.xml"/><Relationship Id="rId1" Type="http://schemas.openxmlformats.org/officeDocument/2006/relationships/themeOverride" Target="../theme/themeOverride5.xml"/><Relationship Id="rId6" Type="http://schemas.openxmlformats.org/officeDocument/2006/relationships/slideLayout" Target="../slideLayouts/slideLayout7.xml"/><Relationship Id="rId11" Type="http://schemas.openxmlformats.org/officeDocument/2006/relationships/image" Target="../media/image15.png"/><Relationship Id="rId5" Type="http://schemas.openxmlformats.org/officeDocument/2006/relationships/tags" Target="../tags/tag34.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tags" Target="../tags/tag33.xml"/><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7.xml"/><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9.xml"/><Relationship Id="rId11" Type="http://schemas.openxmlformats.org/officeDocument/2006/relationships/image" Target="../media/image22.png"/><Relationship Id="rId5" Type="http://schemas.openxmlformats.org/officeDocument/2006/relationships/slideLayout" Target="../slideLayouts/slideLayout7.xml"/><Relationship Id="rId10" Type="http://schemas.openxmlformats.org/officeDocument/2006/relationships/image" Target="../media/image16.png"/><Relationship Id="rId4" Type="http://schemas.openxmlformats.org/officeDocument/2006/relationships/tags" Target="../tags/tag38.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7" cstate="print">
            <a:extLst>
              <a:ext uri="{BEBA8EAE-BF5A-486C-A8C5-ECC9F3942E4B}">
                <a14:imgProps xmlns:a14="http://schemas.microsoft.com/office/drawing/2010/main">
                  <a14:imgLayer r:embed="rId8">
                    <a14:imgEffect>
                      <a14:backgroundRemoval t="1574" b="89988" l="9984" r="100000">
                        <a14:foregroundMark x1="51103" y1="13121" x2="54144" y2="12354"/>
                        <a14:foregroundMark x1="52287" y1="5773" x2="76964" y2="4966"/>
                        <a14:foregroundMark x1="53767" y1="3593" x2="62783" y2="1574"/>
                        <a14:foregroundMark x1="67411" y1="68672" x2="73789" y2="88736"/>
                        <a14:foregroundMark x1="63832" y1="75212" x2="66362" y2="88575"/>
                        <a14:foregroundMark x1="67169" y1="66855" x2="75511" y2="69641"/>
                        <a14:foregroundMark x1="78175" y1="77594" x2="76588" y2="86556"/>
                        <a14:foregroundMark x1="75646" y1="68066" x2="79494" y2="77029"/>
                        <a14:foregroundMark x1="58262" y1="50141" x2="65420" y2="54744"/>
                      </a14:backgroundRemoval>
                    </a14:imgEffect>
                  </a14:imgLayer>
                </a14:imgProps>
              </a:ext>
              <a:ext uri="{28A0092B-C50C-407E-A947-70E740481C1C}">
                <a14:useLocalDpi xmlns:a14="http://schemas.microsoft.com/office/drawing/2010/main" val="0"/>
              </a:ext>
            </a:extLst>
          </a:blip>
          <a:stretch>
            <a:fillRect/>
          </a:stretch>
        </p:blipFill>
        <p:spPr>
          <a:xfrm>
            <a:off x="4336775" y="-812800"/>
            <a:ext cx="10288028" cy="6858000"/>
          </a:xfrm>
          <a:prstGeom prst="rect">
            <a:avLst/>
          </a:prstGeom>
        </p:spPr>
      </p:pic>
      <p:pic>
        <p:nvPicPr>
          <p:cNvPr id="8" name="雪的梦幻 snowdreams">
            <a:hlinkClick r:id="" action="ppaction://media"/>
          </p:cNvPr>
          <p:cNvPicPr>
            <a:picLocks noChangeAspect="1"/>
          </p:cNvPicPr>
          <p:nvPr>
            <a:audioFile r:link="rId3"/>
            <p:extLst>
              <p:ext uri="{DAA4B4D4-6D71-4841-9C94-3DE7FCFB9230}">
                <p14:media xmlns:p14="http://schemas.microsoft.com/office/powerpoint/2010/main" r:embed="rId2">
                  <p14:fade in="5000" out="5000"/>
                </p14:media>
              </p:ext>
            </p:extLst>
          </p:nvPr>
        </p:nvPicPr>
        <p:blipFill>
          <a:blip r:embed="rId9"/>
          <a:stretch>
            <a:fillRect/>
          </a:stretch>
        </p:blipFill>
        <p:spPr>
          <a:xfrm>
            <a:off x="14091403" y="3225800"/>
            <a:ext cx="406400" cy="406400"/>
          </a:xfrm>
          <a:prstGeom prst="rect">
            <a:avLst/>
          </a:prstGeom>
        </p:spPr>
      </p:pic>
      <p:sp>
        <p:nvSpPr>
          <p:cNvPr id="3" name="PA_文本框 4"/>
          <p:cNvSpPr txBox="1"/>
          <p:nvPr>
            <p:custDataLst>
              <p:tags r:id="rId4"/>
            </p:custDataLst>
          </p:nvPr>
        </p:nvSpPr>
        <p:spPr>
          <a:xfrm>
            <a:off x="656655" y="2234686"/>
            <a:ext cx="8601645" cy="1938992"/>
          </a:xfrm>
          <a:prstGeom prst="rect">
            <a:avLst/>
          </a:prstGeom>
          <a:noFill/>
        </p:spPr>
        <p:txBody>
          <a:bodyPr wrap="square" rtlCol="0">
            <a:spAutoFit/>
          </a:bodyPr>
          <a:lstStyle/>
          <a:p>
            <a:r>
              <a:rPr lang="en-US" altLang="zh-CN" sz="4000" dirty="0"/>
              <a:t>Multi-Task Learning Using Uncertainty to Weigh Losses for Scene Geometry and Semantics</a:t>
            </a:r>
            <a:endParaRPr lang="zh-CN" altLang="en-US" sz="4000" kern="1600" spc="600" dirty="0">
              <a:latin typeface="+mj-lt"/>
              <a:cs typeface="Calibri" panose="020F0502020204030204" pitchFamily="34" charset="0"/>
              <a:sym typeface="+mn-lt"/>
            </a:endParaRPr>
          </a:p>
        </p:txBody>
      </p:sp>
      <p:pic>
        <p:nvPicPr>
          <p:cNvPr id="9" name="图片 8" descr="nuaa-logo-蓝色"/>
          <p:cNvPicPr>
            <a:picLocks noChangeAspect="1"/>
          </p:cNvPicPr>
          <p:nvPr/>
        </p:nvPicPr>
        <p:blipFill>
          <a:blip r:embed="rId10"/>
          <a:stretch>
            <a:fillRect/>
          </a:stretch>
        </p:blipFill>
        <p:spPr>
          <a:xfrm>
            <a:off x="2200275" y="696595"/>
            <a:ext cx="1448435" cy="1399540"/>
          </a:xfrm>
          <a:prstGeom prst="rect">
            <a:avLst/>
          </a:prstGeom>
        </p:spPr>
      </p:pic>
      <p:sp>
        <p:nvSpPr>
          <p:cNvPr id="2" name="文本框 1"/>
          <p:cNvSpPr txBox="1"/>
          <p:nvPr/>
        </p:nvSpPr>
        <p:spPr>
          <a:xfrm>
            <a:off x="3292357" y="5569874"/>
            <a:ext cx="8773877" cy="646331"/>
          </a:xfrm>
          <a:prstGeom prst="rect">
            <a:avLst/>
          </a:prstGeom>
          <a:noFill/>
        </p:spPr>
        <p:txBody>
          <a:bodyPr wrap="none" rtlCol="0">
            <a:spAutoFit/>
          </a:bodyPr>
          <a:lstStyle/>
          <a:p>
            <a:r>
              <a:rPr lang="en-US" altLang="zh-CN" b="1" i="1" dirty="0">
                <a:solidFill>
                  <a:srgbClr val="000000"/>
                </a:solidFill>
                <a:effectLst/>
                <a:latin typeface="Open Sans" panose="020B0604020202020204" pitchFamily="34" charset="0"/>
              </a:rPr>
              <a:t>Alex Kendall, </a:t>
            </a:r>
            <a:r>
              <a:rPr lang="en-US" altLang="zh-CN" b="1" i="1" dirty="0" err="1">
                <a:solidFill>
                  <a:srgbClr val="000000"/>
                </a:solidFill>
                <a:effectLst/>
                <a:latin typeface="Open Sans" panose="020B0604020202020204" pitchFamily="34" charset="0"/>
              </a:rPr>
              <a:t>Yarin</a:t>
            </a:r>
            <a:r>
              <a:rPr lang="en-US" altLang="zh-CN" b="1" i="1" dirty="0">
                <a:solidFill>
                  <a:srgbClr val="000000"/>
                </a:solidFill>
                <a:effectLst/>
                <a:latin typeface="Open Sans" panose="020B0604020202020204" pitchFamily="34" charset="0"/>
              </a:rPr>
              <a:t> Gal, Roberto </a:t>
            </a:r>
            <a:r>
              <a:rPr lang="en-US" altLang="zh-CN" b="1" i="1" dirty="0" err="1">
                <a:solidFill>
                  <a:srgbClr val="000000"/>
                </a:solidFill>
                <a:effectLst/>
                <a:latin typeface="Open Sans" panose="020B0604020202020204" pitchFamily="34" charset="0"/>
              </a:rPr>
              <a:t>Cipolla</a:t>
            </a:r>
            <a:r>
              <a:rPr lang="en-US" altLang="zh-CN" b="0" i="0" dirty="0">
                <a:solidFill>
                  <a:srgbClr val="000000"/>
                </a:solidFill>
                <a:effectLst/>
                <a:latin typeface="Open Sans" panose="020B0604020202020204" pitchFamily="34" charset="0"/>
              </a:rPr>
              <a:t>; Proceedings of the IEEE Conference on </a:t>
            </a:r>
          </a:p>
          <a:p>
            <a:r>
              <a:rPr lang="en-US" altLang="zh-CN" b="0" i="0" dirty="0">
                <a:solidFill>
                  <a:srgbClr val="000000"/>
                </a:solidFill>
                <a:effectLst/>
                <a:latin typeface="Open Sans" panose="020B0604020202020204" pitchFamily="34" charset="0"/>
              </a:rPr>
              <a:t>Computer Vision and Pattern Recognition (CVPR), 2018, pp. 7482-7491</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 repeatCount="indefinite" fill="hold" display="0">
                  <p:stCondLst>
                    <p:cond delay="indefinite"/>
                  </p:stCondLst>
                  <p:endCondLst>
                    <p:cond evt="onStopAudio" delay="0">
                      <p:tgtEl>
                        <p:sldTgt/>
                      </p:tgtEl>
                    </p:cond>
                  </p:endCondLst>
                </p:cTn>
                <p:tgtEl>
                  <p:spTgt spid="8"/>
                </p:tgtEl>
              </p:cMediaNode>
            </p:audio>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4F96BA0-B757-4ABD-8E0C-F342C734D002}"/>
              </a:ext>
            </a:extLst>
          </p:cNvPr>
          <p:cNvGrpSpPr/>
          <p:nvPr/>
        </p:nvGrpSpPr>
        <p:grpSpPr>
          <a:xfrm>
            <a:off x="0" y="278165"/>
            <a:ext cx="4377259" cy="817879"/>
            <a:chOff x="6010521" y="2192502"/>
            <a:chExt cx="6563308" cy="1226336"/>
          </a:xfrm>
        </p:grpSpPr>
        <p:sp>
          <p:nvSpPr>
            <p:cNvPr id="8" name="MH_Title">
              <a:extLst>
                <a:ext uri="{FF2B5EF4-FFF2-40B4-BE49-F238E27FC236}">
                  <a16:creationId xmlns:a16="http://schemas.microsoft.com/office/drawing/2014/main" id="{0D3A68F2-0C29-4D52-A955-37960A6D391D}"/>
                </a:ext>
              </a:extLst>
            </p:cNvPr>
            <p:cNvSpPr/>
            <p:nvPr>
              <p:custDataLst>
                <p:tags r:id="rId2"/>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解决方案</a:t>
              </a:r>
              <a:endParaRPr lang="en-US" altLang="zh-CN" sz="3600" spc="600" dirty="0">
                <a:solidFill>
                  <a:schemeClr val="tx1"/>
                </a:solidFill>
                <a:cs typeface="+mn-ea"/>
                <a:sym typeface="+mn-lt"/>
              </a:endParaRPr>
            </a:p>
          </p:txBody>
        </p:sp>
        <p:sp>
          <p:nvSpPr>
            <p:cNvPr id="9" name="MH_Others_1">
              <a:extLst>
                <a:ext uri="{FF2B5EF4-FFF2-40B4-BE49-F238E27FC236}">
                  <a16:creationId xmlns:a16="http://schemas.microsoft.com/office/drawing/2014/main" id="{23CBA47E-CAF9-4FCA-BED1-4E2527132D7C}"/>
                </a:ext>
              </a:extLst>
            </p:cNvPr>
            <p:cNvSpPr/>
            <p:nvPr>
              <p:custDataLst>
                <p:tags r:id="rId3"/>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10" name="MH_Number">
              <a:extLst>
                <a:ext uri="{FF2B5EF4-FFF2-40B4-BE49-F238E27FC236}">
                  <a16:creationId xmlns:a16="http://schemas.microsoft.com/office/drawing/2014/main" id="{E1BCB9F8-3DC5-42A6-A7BE-8DE425686E89}"/>
                </a:ext>
              </a:extLst>
            </p:cNvPr>
            <p:cNvSpPr/>
            <p:nvPr>
              <p:custDataLst>
                <p:tags r:id="rId4"/>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5F67C0-0822-431D-84DE-098E912A72F2}"/>
                  </a:ext>
                </a:extLst>
              </p:cNvPr>
              <p:cNvSpPr txBox="1"/>
              <p:nvPr/>
            </p:nvSpPr>
            <p:spPr>
              <a:xfrm>
                <a:off x="1256044" y="1524893"/>
                <a:ext cx="7546312" cy="369332"/>
              </a:xfrm>
              <a:prstGeom prst="rect">
                <a:avLst/>
              </a:prstGeom>
              <a:noFill/>
            </p:spPr>
            <p:txBody>
              <a:bodyPr wrap="square" rtlCol="0">
                <a:spAutoFit/>
              </a:bodyPr>
              <a:lstStyle/>
              <a:p>
                <a:r>
                  <a:rPr lang="zh-CN" altLang="en-US" dirty="0"/>
                  <a:t>假设输入数据为</a:t>
                </a:r>
                <a14:m>
                  <m:oMath xmlns:m="http://schemas.openxmlformats.org/officeDocument/2006/math">
                    <m:r>
                      <a:rPr lang="en-US" altLang="zh-CN" b="0" i="1" smtClean="0">
                        <a:latin typeface="Cambria Math" panose="02040503050406030204" pitchFamily="18" charset="0"/>
                      </a:rPr>
                      <m:t>𝑋</m:t>
                    </m:r>
                  </m:oMath>
                </a14:m>
                <a:r>
                  <a:rPr lang="zh-CN" altLang="en-US" dirty="0"/>
                  <a:t>，参数矩阵为</a:t>
                </a:r>
                <a14:m>
                  <m:oMath xmlns:m="http://schemas.openxmlformats.org/officeDocument/2006/math">
                    <m:r>
                      <m:rPr>
                        <m:sty m:val="p"/>
                      </m:rPr>
                      <a:rPr lang="en-US" altLang="zh-CN" i="1" dirty="0" smtClean="0">
                        <a:latin typeface="Cambria Math" panose="02040503050406030204" pitchFamily="18" charset="0"/>
                      </a:rPr>
                      <m:t>W</m:t>
                    </m:r>
                    <m:r>
                      <a:rPr lang="en-US" altLang="zh-CN" i="1">
                        <a:latin typeface="Cambria Math" panose="02040503050406030204" pitchFamily="18" charset="0"/>
                      </a:rPr>
                      <m:t> </m:t>
                    </m:r>
                  </m:oMath>
                </a14:m>
                <a:r>
                  <a:rPr lang="zh-CN" altLang="en-US" dirty="0"/>
                  <a:t>，模型输出为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𝑊</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，真实输出为</a:t>
                </a:r>
                <a14:m>
                  <m:oMath xmlns:m="http://schemas.openxmlformats.org/officeDocument/2006/math">
                    <m:r>
                      <a:rPr lang="en-US" altLang="zh-CN" b="0" i="1" smtClean="0">
                        <a:latin typeface="Cambria Math" panose="02040503050406030204" pitchFamily="18" charset="0"/>
                      </a:rPr>
                      <m:t>𝑦</m:t>
                    </m:r>
                  </m:oMath>
                </a14:m>
                <a:endParaRPr lang="zh-CN" altLang="en-US" dirty="0"/>
              </a:p>
            </p:txBody>
          </p:sp>
        </mc:Choice>
        <mc:Fallback>
          <p:sp>
            <p:nvSpPr>
              <p:cNvPr id="6" name="文本框 5">
                <a:extLst>
                  <a:ext uri="{FF2B5EF4-FFF2-40B4-BE49-F238E27FC236}">
                    <a16:creationId xmlns:a16="http://schemas.microsoft.com/office/drawing/2014/main" id="{FD5F67C0-0822-431D-84DE-098E912A72F2}"/>
                  </a:ext>
                </a:extLst>
              </p:cNvPr>
              <p:cNvSpPr txBox="1">
                <a:spLocks noRot="1" noChangeAspect="1" noMove="1" noResize="1" noEditPoints="1" noAdjustHandles="1" noChangeArrowheads="1" noChangeShapeType="1" noTextEdit="1"/>
              </p:cNvSpPr>
              <p:nvPr/>
            </p:nvSpPr>
            <p:spPr>
              <a:xfrm>
                <a:off x="1256044" y="1524893"/>
                <a:ext cx="7546312" cy="369332"/>
              </a:xfrm>
              <a:prstGeom prst="rect">
                <a:avLst/>
              </a:prstGeom>
              <a:blipFill>
                <a:blip r:embed="rId7"/>
                <a:stretch>
                  <a:fillRect l="-646" t="-11475" b="-213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EC23F94-5B8A-4ADE-9EDC-CFB1779CFD63}"/>
                  </a:ext>
                </a:extLst>
              </p:cNvPr>
              <p:cNvSpPr txBox="1"/>
              <p:nvPr/>
            </p:nvSpPr>
            <p:spPr>
              <a:xfrm>
                <a:off x="1256043" y="2224353"/>
                <a:ext cx="7847763" cy="369332"/>
              </a:xfrm>
              <a:prstGeom prst="rect">
                <a:avLst/>
              </a:prstGeom>
              <a:noFill/>
            </p:spPr>
            <p:txBody>
              <a:bodyPr wrap="square" rtlCol="0">
                <a:spAutoFit/>
              </a:bodyPr>
              <a:lstStyle/>
              <a:p>
                <a:r>
                  <a:rPr lang="en-US" altLang="zh-CN" dirty="0"/>
                  <a:t>1</a:t>
                </a:r>
                <a:r>
                  <a:rPr lang="zh-CN" altLang="en-US" dirty="0"/>
                  <a:t>）对于分类任务：通过</a:t>
                </a:r>
                <a14:m>
                  <m:oMath xmlns:m="http://schemas.openxmlformats.org/officeDocument/2006/math">
                    <m:r>
                      <a:rPr lang="en-US" altLang="zh-CN" b="0" i="1" smtClean="0">
                        <a:latin typeface="Cambria Math" panose="02040503050406030204" pitchFamily="18" charset="0"/>
                      </a:rPr>
                      <m:t>𝑆𝑜𝑓𝑡𝑚𝑎𝑥</m:t>
                    </m:r>
                  </m:oMath>
                </a14:m>
                <a:r>
                  <a:rPr lang="zh-CN" altLang="en-US" dirty="0"/>
                  <a:t>将输出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𝑊</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 转化为概率的形式</a:t>
                </a:r>
              </a:p>
            </p:txBody>
          </p:sp>
        </mc:Choice>
        <mc:Fallback>
          <p:sp>
            <p:nvSpPr>
              <p:cNvPr id="15" name="文本框 14">
                <a:extLst>
                  <a:ext uri="{FF2B5EF4-FFF2-40B4-BE49-F238E27FC236}">
                    <a16:creationId xmlns:a16="http://schemas.microsoft.com/office/drawing/2014/main" id="{EEC23F94-5B8A-4ADE-9EDC-CFB1779CFD63}"/>
                  </a:ext>
                </a:extLst>
              </p:cNvPr>
              <p:cNvSpPr txBox="1">
                <a:spLocks noRot="1" noChangeAspect="1" noMove="1" noResize="1" noEditPoints="1" noAdjustHandles="1" noChangeArrowheads="1" noChangeShapeType="1" noTextEdit="1"/>
              </p:cNvSpPr>
              <p:nvPr/>
            </p:nvSpPr>
            <p:spPr>
              <a:xfrm>
                <a:off x="1256043" y="2224353"/>
                <a:ext cx="7847763" cy="369332"/>
              </a:xfrm>
              <a:prstGeom prst="rect">
                <a:avLst/>
              </a:prstGeom>
              <a:blipFill>
                <a:blip r:embed="rId8"/>
                <a:stretch>
                  <a:fillRect l="-622" t="-13333" b="-28333"/>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17E16442-7B4A-4C43-BB41-67FE96D8EB20}"/>
              </a:ext>
            </a:extLst>
          </p:cNvPr>
          <p:cNvPicPr>
            <a:picLocks noChangeAspect="1"/>
          </p:cNvPicPr>
          <p:nvPr/>
        </p:nvPicPr>
        <p:blipFill>
          <a:blip r:embed="rId9"/>
          <a:stretch>
            <a:fillRect/>
          </a:stretch>
        </p:blipFill>
        <p:spPr>
          <a:xfrm>
            <a:off x="3237767" y="2826786"/>
            <a:ext cx="3248025" cy="476250"/>
          </a:xfrm>
          <a:prstGeom prst="rect">
            <a:avLst/>
          </a:prstGeom>
        </p:spPr>
      </p:pic>
      <p:pic>
        <p:nvPicPr>
          <p:cNvPr id="29" name="图片 28">
            <a:extLst>
              <a:ext uri="{FF2B5EF4-FFF2-40B4-BE49-F238E27FC236}">
                <a16:creationId xmlns:a16="http://schemas.microsoft.com/office/drawing/2014/main" id="{9CB47DAE-D403-48F1-84BE-D12BFBD06EDB}"/>
              </a:ext>
            </a:extLst>
          </p:cNvPr>
          <p:cNvPicPr>
            <a:picLocks noChangeAspect="1"/>
          </p:cNvPicPr>
          <p:nvPr/>
        </p:nvPicPr>
        <p:blipFill>
          <a:blip r:embed="rId10"/>
          <a:stretch>
            <a:fillRect/>
          </a:stretch>
        </p:blipFill>
        <p:spPr>
          <a:xfrm>
            <a:off x="7115802" y="2772644"/>
            <a:ext cx="2952750" cy="666750"/>
          </a:xfrm>
          <a:prstGeom prst="rect">
            <a:avLst/>
          </a:prstGeom>
        </p:spPr>
      </p:pic>
      <p:grpSp>
        <p:nvGrpSpPr>
          <p:cNvPr id="31" name="组合 30">
            <a:extLst>
              <a:ext uri="{FF2B5EF4-FFF2-40B4-BE49-F238E27FC236}">
                <a16:creationId xmlns:a16="http://schemas.microsoft.com/office/drawing/2014/main" id="{A7602D05-AF2B-4AD1-8B19-49F9FA001988}"/>
              </a:ext>
            </a:extLst>
          </p:cNvPr>
          <p:cNvGrpSpPr/>
          <p:nvPr/>
        </p:nvGrpSpPr>
        <p:grpSpPr>
          <a:xfrm>
            <a:off x="9842354" y="2157123"/>
            <a:ext cx="1924266" cy="714375"/>
            <a:chOff x="9842354" y="2209907"/>
            <a:chExt cx="1678080" cy="739363"/>
          </a:xfrm>
        </p:grpSpPr>
        <p:sp>
          <p:nvSpPr>
            <p:cNvPr id="32" name="对话气泡: 椭圆形 31">
              <a:extLst>
                <a:ext uri="{FF2B5EF4-FFF2-40B4-BE49-F238E27FC236}">
                  <a16:creationId xmlns:a16="http://schemas.microsoft.com/office/drawing/2014/main" id="{58AA8FD8-621C-47DD-BA75-02BCE2FB11DD}"/>
                </a:ext>
              </a:extLst>
            </p:cNvPr>
            <p:cNvSpPr/>
            <p:nvPr/>
          </p:nvSpPr>
          <p:spPr>
            <a:xfrm>
              <a:off x="9842354" y="2209907"/>
              <a:ext cx="1678080" cy="565984"/>
            </a:xfrm>
            <a:prstGeom prst="wedgeEllipseCallout">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1E390639-202E-4804-B999-F005247654A4}"/>
                </a:ext>
              </a:extLst>
            </p:cNvPr>
            <p:cNvSpPr txBox="1"/>
            <p:nvPr/>
          </p:nvSpPr>
          <p:spPr>
            <a:xfrm>
              <a:off x="10008159" y="2302939"/>
              <a:ext cx="1393440" cy="646331"/>
            </a:xfrm>
            <a:prstGeom prst="rect">
              <a:avLst/>
            </a:prstGeom>
            <a:noFill/>
          </p:spPr>
          <p:txBody>
            <a:bodyPr wrap="square" rtlCol="0">
              <a:spAutoFit/>
            </a:bodyPr>
            <a:lstStyle/>
            <a:p>
              <a:r>
                <a:rPr lang="zh-CN" altLang="en-US" dirty="0">
                  <a:solidFill>
                    <a:schemeClr val="bg1"/>
                  </a:solidFill>
                </a:rPr>
                <a:t>  </a:t>
              </a:r>
              <a:r>
                <a:rPr lang="en-US" altLang="zh-CN" dirty="0" err="1">
                  <a:solidFill>
                    <a:schemeClr val="bg1"/>
                  </a:solidFill>
                </a:rPr>
                <a:t>Softmax</a:t>
              </a:r>
              <a:r>
                <a:rPr lang="zh-CN" altLang="en-US" dirty="0">
                  <a:solidFill>
                    <a:schemeClr val="bg1"/>
                  </a:solidFill>
                </a:rPr>
                <a:t>函数</a:t>
              </a:r>
            </a:p>
          </p:txBody>
        </p:sp>
      </p:gr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7A1A3AB5-9C6B-4C87-94A9-D70FE1D5800B}"/>
                  </a:ext>
                </a:extLst>
              </p:cNvPr>
              <p:cNvSpPr txBox="1"/>
              <p:nvPr/>
            </p:nvSpPr>
            <p:spPr>
              <a:xfrm>
                <a:off x="1256042" y="3618353"/>
                <a:ext cx="7847763" cy="369332"/>
              </a:xfrm>
              <a:prstGeom prst="rect">
                <a:avLst/>
              </a:prstGeom>
              <a:noFill/>
            </p:spPr>
            <p:txBody>
              <a:bodyPr wrap="square" rtlCol="0">
                <a:spAutoFit/>
              </a:bodyPr>
              <a:lstStyle/>
              <a:p>
                <a:r>
                  <a:rPr lang="zh-CN" altLang="en-US" dirty="0"/>
                  <a:t>      添加一个标量缩放系数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oMath>
                </a14:m>
                <a:endParaRPr lang="zh-CN" altLang="en-US" dirty="0"/>
              </a:p>
            </p:txBody>
          </p:sp>
        </mc:Choice>
        <mc:Fallback>
          <p:sp>
            <p:nvSpPr>
              <p:cNvPr id="21" name="文本框 20">
                <a:extLst>
                  <a:ext uri="{FF2B5EF4-FFF2-40B4-BE49-F238E27FC236}">
                    <a16:creationId xmlns:a16="http://schemas.microsoft.com/office/drawing/2014/main" id="{7A1A3AB5-9C6B-4C87-94A9-D70FE1D5800B}"/>
                  </a:ext>
                </a:extLst>
              </p:cNvPr>
              <p:cNvSpPr txBox="1">
                <a:spLocks noRot="1" noChangeAspect="1" noMove="1" noResize="1" noEditPoints="1" noAdjustHandles="1" noChangeArrowheads="1" noChangeShapeType="1" noTextEdit="1"/>
              </p:cNvSpPr>
              <p:nvPr/>
            </p:nvSpPr>
            <p:spPr>
              <a:xfrm>
                <a:off x="1256042" y="3618353"/>
                <a:ext cx="7847763" cy="369332"/>
              </a:xfrm>
              <a:prstGeom prst="rect">
                <a:avLst/>
              </a:prstGeom>
              <a:blipFill>
                <a:blip r:embed="rId11"/>
                <a:stretch>
                  <a:fillRect t="-13333" b="-2333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9B767CD-A3A1-43D4-BB41-F6A9311A6471}"/>
              </a:ext>
            </a:extLst>
          </p:cNvPr>
          <p:cNvPicPr>
            <a:picLocks noChangeAspect="1"/>
          </p:cNvPicPr>
          <p:nvPr/>
        </p:nvPicPr>
        <p:blipFill>
          <a:blip r:embed="rId12"/>
          <a:stretch>
            <a:fillRect/>
          </a:stretch>
        </p:blipFill>
        <p:spPr>
          <a:xfrm>
            <a:off x="3255873" y="4166644"/>
            <a:ext cx="3848100" cy="476250"/>
          </a:xfrm>
          <a:prstGeom prst="rect">
            <a:avLst/>
          </a:prstGeom>
        </p:spPr>
      </p:pic>
      <p:sp>
        <p:nvSpPr>
          <p:cNvPr id="26" name="文本框 25">
            <a:extLst>
              <a:ext uri="{FF2B5EF4-FFF2-40B4-BE49-F238E27FC236}">
                <a16:creationId xmlns:a16="http://schemas.microsoft.com/office/drawing/2014/main" id="{B62FEC9D-ECD6-4FF3-A012-8DDC366D922E}"/>
              </a:ext>
            </a:extLst>
          </p:cNvPr>
          <p:cNvSpPr txBox="1"/>
          <p:nvPr/>
        </p:nvSpPr>
        <p:spPr>
          <a:xfrm>
            <a:off x="1256041" y="4773385"/>
            <a:ext cx="7847763" cy="369332"/>
          </a:xfrm>
          <a:prstGeom prst="rect">
            <a:avLst/>
          </a:prstGeom>
          <a:noFill/>
        </p:spPr>
        <p:txBody>
          <a:bodyPr wrap="square" rtlCol="0">
            <a:spAutoFit/>
          </a:bodyPr>
          <a:lstStyle/>
          <a:p>
            <a:r>
              <a:rPr lang="zh-CN" altLang="en-US" dirty="0"/>
              <a:t>      取对数之后，得到</a:t>
            </a:r>
          </a:p>
        </p:txBody>
      </p:sp>
      <p:pic>
        <p:nvPicPr>
          <p:cNvPr id="5" name="图片 4">
            <a:extLst>
              <a:ext uri="{FF2B5EF4-FFF2-40B4-BE49-F238E27FC236}">
                <a16:creationId xmlns:a16="http://schemas.microsoft.com/office/drawing/2014/main" id="{C581811F-A256-45BE-A310-565BE542F8C1}"/>
              </a:ext>
            </a:extLst>
          </p:cNvPr>
          <p:cNvPicPr>
            <a:picLocks noChangeAspect="1"/>
          </p:cNvPicPr>
          <p:nvPr/>
        </p:nvPicPr>
        <p:blipFill>
          <a:blip r:embed="rId13"/>
          <a:stretch>
            <a:fillRect/>
          </a:stretch>
        </p:blipFill>
        <p:spPr>
          <a:xfrm>
            <a:off x="3237767" y="5411775"/>
            <a:ext cx="5486400" cy="600075"/>
          </a:xfrm>
          <a:prstGeom prst="rect">
            <a:avLst/>
          </a:prstGeom>
        </p:spPr>
      </p:pic>
    </p:spTree>
    <p:custDataLst>
      <p:tags r:id="rId1"/>
    </p:custDataLst>
    <p:extLst>
      <p:ext uri="{BB962C8B-B14F-4D97-AF65-F5344CB8AC3E}">
        <p14:creationId xmlns:p14="http://schemas.microsoft.com/office/powerpoint/2010/main" val="21832314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4F96BA0-B757-4ABD-8E0C-F342C734D002}"/>
              </a:ext>
            </a:extLst>
          </p:cNvPr>
          <p:cNvGrpSpPr/>
          <p:nvPr/>
        </p:nvGrpSpPr>
        <p:grpSpPr>
          <a:xfrm>
            <a:off x="0" y="278165"/>
            <a:ext cx="4377259" cy="817879"/>
            <a:chOff x="6010521" y="2192502"/>
            <a:chExt cx="6563308" cy="1226336"/>
          </a:xfrm>
        </p:grpSpPr>
        <p:sp>
          <p:nvSpPr>
            <p:cNvPr id="8" name="MH_Title">
              <a:extLst>
                <a:ext uri="{FF2B5EF4-FFF2-40B4-BE49-F238E27FC236}">
                  <a16:creationId xmlns:a16="http://schemas.microsoft.com/office/drawing/2014/main" id="{0D3A68F2-0C29-4D52-A955-37960A6D391D}"/>
                </a:ext>
              </a:extLst>
            </p:cNvPr>
            <p:cNvSpPr/>
            <p:nvPr>
              <p:custDataLst>
                <p:tags r:id="rId2"/>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解决方案</a:t>
              </a:r>
              <a:endParaRPr lang="en-US" altLang="zh-CN" sz="3600" spc="600" dirty="0">
                <a:solidFill>
                  <a:schemeClr val="tx1"/>
                </a:solidFill>
                <a:cs typeface="+mn-ea"/>
                <a:sym typeface="+mn-lt"/>
              </a:endParaRPr>
            </a:p>
          </p:txBody>
        </p:sp>
        <p:sp>
          <p:nvSpPr>
            <p:cNvPr id="9" name="MH_Others_1">
              <a:extLst>
                <a:ext uri="{FF2B5EF4-FFF2-40B4-BE49-F238E27FC236}">
                  <a16:creationId xmlns:a16="http://schemas.microsoft.com/office/drawing/2014/main" id="{23CBA47E-CAF9-4FCA-BED1-4E2527132D7C}"/>
                </a:ext>
              </a:extLst>
            </p:cNvPr>
            <p:cNvSpPr/>
            <p:nvPr>
              <p:custDataLst>
                <p:tags r:id="rId3"/>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10" name="MH_Number">
              <a:extLst>
                <a:ext uri="{FF2B5EF4-FFF2-40B4-BE49-F238E27FC236}">
                  <a16:creationId xmlns:a16="http://schemas.microsoft.com/office/drawing/2014/main" id="{E1BCB9F8-3DC5-42A6-A7BE-8DE425686E89}"/>
                </a:ext>
              </a:extLst>
            </p:cNvPr>
            <p:cNvSpPr/>
            <p:nvPr>
              <p:custDataLst>
                <p:tags r:id="rId4"/>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5F67C0-0822-431D-84DE-098E912A72F2}"/>
                  </a:ext>
                </a:extLst>
              </p:cNvPr>
              <p:cNvSpPr txBox="1"/>
              <p:nvPr/>
            </p:nvSpPr>
            <p:spPr>
              <a:xfrm>
                <a:off x="1256044" y="1524893"/>
                <a:ext cx="7546312" cy="369332"/>
              </a:xfrm>
              <a:prstGeom prst="rect">
                <a:avLst/>
              </a:prstGeom>
              <a:noFill/>
            </p:spPr>
            <p:txBody>
              <a:bodyPr wrap="square" rtlCol="0">
                <a:spAutoFit/>
              </a:bodyPr>
              <a:lstStyle/>
              <a:p>
                <a:r>
                  <a:rPr lang="zh-CN" altLang="en-US" dirty="0"/>
                  <a:t>假设输入数据为</a:t>
                </a:r>
                <a14:m>
                  <m:oMath xmlns:m="http://schemas.openxmlformats.org/officeDocument/2006/math">
                    <m:r>
                      <a:rPr lang="en-US" altLang="zh-CN" b="0" i="1" smtClean="0">
                        <a:latin typeface="Cambria Math" panose="02040503050406030204" pitchFamily="18" charset="0"/>
                      </a:rPr>
                      <m:t>𝑋</m:t>
                    </m:r>
                  </m:oMath>
                </a14:m>
                <a:r>
                  <a:rPr lang="zh-CN" altLang="en-US" dirty="0"/>
                  <a:t>，参数矩阵为</a:t>
                </a:r>
                <a14:m>
                  <m:oMath xmlns:m="http://schemas.openxmlformats.org/officeDocument/2006/math">
                    <m:r>
                      <m:rPr>
                        <m:sty m:val="p"/>
                      </m:rPr>
                      <a:rPr lang="en-US" altLang="zh-CN" i="1" dirty="0" smtClean="0">
                        <a:latin typeface="Cambria Math" panose="02040503050406030204" pitchFamily="18" charset="0"/>
                      </a:rPr>
                      <m:t>W</m:t>
                    </m:r>
                    <m:r>
                      <a:rPr lang="en-US" altLang="zh-CN" i="1">
                        <a:latin typeface="Cambria Math" panose="02040503050406030204" pitchFamily="18" charset="0"/>
                      </a:rPr>
                      <m:t> </m:t>
                    </m:r>
                  </m:oMath>
                </a14:m>
                <a:r>
                  <a:rPr lang="zh-CN" altLang="en-US" dirty="0"/>
                  <a:t>，模型输出为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𝑊</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，真实输出为</a:t>
                </a:r>
                <a14:m>
                  <m:oMath xmlns:m="http://schemas.openxmlformats.org/officeDocument/2006/math">
                    <m:r>
                      <a:rPr lang="en-US" altLang="zh-CN" b="0" i="1" smtClean="0">
                        <a:latin typeface="Cambria Math" panose="02040503050406030204" pitchFamily="18" charset="0"/>
                      </a:rPr>
                      <m:t>𝑦</m:t>
                    </m:r>
                  </m:oMath>
                </a14:m>
                <a:endParaRPr lang="zh-CN" altLang="en-US" dirty="0"/>
              </a:p>
            </p:txBody>
          </p:sp>
        </mc:Choice>
        <mc:Fallback>
          <p:sp>
            <p:nvSpPr>
              <p:cNvPr id="6" name="文本框 5">
                <a:extLst>
                  <a:ext uri="{FF2B5EF4-FFF2-40B4-BE49-F238E27FC236}">
                    <a16:creationId xmlns:a16="http://schemas.microsoft.com/office/drawing/2014/main" id="{FD5F67C0-0822-431D-84DE-098E912A72F2}"/>
                  </a:ext>
                </a:extLst>
              </p:cNvPr>
              <p:cNvSpPr txBox="1">
                <a:spLocks noRot="1" noChangeAspect="1" noMove="1" noResize="1" noEditPoints="1" noAdjustHandles="1" noChangeArrowheads="1" noChangeShapeType="1" noTextEdit="1"/>
              </p:cNvSpPr>
              <p:nvPr/>
            </p:nvSpPr>
            <p:spPr>
              <a:xfrm>
                <a:off x="1256044" y="1524893"/>
                <a:ext cx="7546312" cy="369332"/>
              </a:xfrm>
              <a:prstGeom prst="rect">
                <a:avLst/>
              </a:prstGeom>
              <a:blipFill>
                <a:blip r:embed="rId7"/>
                <a:stretch>
                  <a:fillRect l="-646" t="-11475" b="-21311"/>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EEC23F94-5B8A-4ADE-9EDC-CFB1779CFD63}"/>
              </a:ext>
            </a:extLst>
          </p:cNvPr>
          <p:cNvSpPr txBox="1"/>
          <p:nvPr/>
        </p:nvSpPr>
        <p:spPr>
          <a:xfrm>
            <a:off x="1256043" y="2224353"/>
            <a:ext cx="7847763" cy="369332"/>
          </a:xfrm>
          <a:prstGeom prst="rect">
            <a:avLst/>
          </a:prstGeom>
          <a:noFill/>
        </p:spPr>
        <p:txBody>
          <a:bodyPr wrap="square" rtlCol="0">
            <a:spAutoFit/>
          </a:bodyPr>
          <a:lstStyle/>
          <a:p>
            <a:r>
              <a:rPr lang="en-US" altLang="zh-CN" dirty="0"/>
              <a:t>1</a:t>
            </a:r>
            <a:r>
              <a:rPr lang="zh-CN" altLang="en-US" dirty="0"/>
              <a:t>）对于一个分类任务和一个回归任务构成的多任务模型</a:t>
            </a:r>
          </a:p>
        </p:txBody>
      </p:sp>
      <p:pic>
        <p:nvPicPr>
          <p:cNvPr id="4" name="图片 3">
            <a:extLst>
              <a:ext uri="{FF2B5EF4-FFF2-40B4-BE49-F238E27FC236}">
                <a16:creationId xmlns:a16="http://schemas.microsoft.com/office/drawing/2014/main" id="{E835E68A-580F-4F7F-817F-64CE9E19E4DB}"/>
              </a:ext>
            </a:extLst>
          </p:cNvPr>
          <p:cNvPicPr>
            <a:picLocks noChangeAspect="1"/>
          </p:cNvPicPr>
          <p:nvPr/>
        </p:nvPicPr>
        <p:blipFill>
          <a:blip r:embed="rId8"/>
          <a:stretch>
            <a:fillRect/>
          </a:stretch>
        </p:blipFill>
        <p:spPr>
          <a:xfrm>
            <a:off x="3001631" y="2923813"/>
            <a:ext cx="5800725" cy="2552700"/>
          </a:xfrm>
          <a:prstGeom prst="rect">
            <a:avLst/>
          </a:prstGeom>
        </p:spPr>
      </p:pic>
    </p:spTree>
    <p:custDataLst>
      <p:tags r:id="rId1"/>
    </p:custDataLst>
    <p:extLst>
      <p:ext uri="{BB962C8B-B14F-4D97-AF65-F5344CB8AC3E}">
        <p14:creationId xmlns:p14="http://schemas.microsoft.com/office/powerpoint/2010/main" val="32510667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2285" t="17553"/>
          <a:stretch>
            <a:fillRect/>
          </a:stretch>
        </p:blipFill>
        <p:spPr>
          <a:xfrm>
            <a:off x="0" y="0"/>
            <a:ext cx="12192000" cy="6858000"/>
          </a:xfrm>
          <a:prstGeom prst="rect">
            <a:avLst/>
          </a:prstGeom>
        </p:spPr>
      </p:pic>
      <p:sp>
        <p:nvSpPr>
          <p:cNvPr id="5" name="MH_Title"/>
          <p:cNvSpPr/>
          <p:nvPr>
            <p:custDataLst>
              <p:tags r:id="rId2"/>
            </p:custDataLst>
          </p:nvPr>
        </p:nvSpPr>
        <p:spPr>
          <a:xfrm>
            <a:off x="6096000" y="2530019"/>
            <a:ext cx="5233796" cy="124142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4000" spc="600" dirty="0">
                <a:solidFill>
                  <a:schemeClr val="tx1"/>
                </a:solidFill>
                <a:cs typeface="+mn-ea"/>
                <a:sym typeface="+mn-lt"/>
              </a:rPr>
              <a:t>  实验结果</a:t>
            </a:r>
            <a:endParaRPr lang="en-US" altLang="zh-CN" sz="4000" spc="600" dirty="0">
              <a:solidFill>
                <a:schemeClr val="tx1"/>
              </a:solidFill>
              <a:cs typeface="+mn-ea"/>
              <a:sym typeface="+mn-lt"/>
            </a:endParaRPr>
          </a:p>
        </p:txBody>
      </p:sp>
      <p:sp>
        <p:nvSpPr>
          <p:cNvPr id="6" name="MH_Others_1"/>
          <p:cNvSpPr/>
          <p:nvPr>
            <p:custDataLst>
              <p:tags r:id="rId3"/>
            </p:custDataLst>
          </p:nvPr>
        </p:nvSpPr>
        <p:spPr>
          <a:xfrm>
            <a:off x="6117699" y="261451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7" name="MH_Number"/>
          <p:cNvSpPr/>
          <p:nvPr>
            <p:custDataLst>
              <p:tags r:id="rId4"/>
            </p:custDataLst>
          </p:nvPr>
        </p:nvSpPr>
        <p:spPr>
          <a:xfrm>
            <a:off x="6096000" y="2746819"/>
            <a:ext cx="535059" cy="536218"/>
          </a:xfrm>
          <a:prstGeom prst="rect">
            <a:avLst/>
          </a:prstGeom>
        </p:spPr>
        <p:txBody>
          <a:bodyPr wrap="square" lIns="0" tIns="0" rIns="0" bIns="0" anchor="ctr" anchorCtr="0">
            <a:noAutofit/>
          </a:bodyPr>
          <a:lstStyle/>
          <a:p>
            <a:pPr algn="ctr"/>
            <a:r>
              <a:rPr lang="en-US" altLang="zh-CN" sz="4000" dirty="0">
                <a:solidFill>
                  <a:srgbClr val="FFFFFF"/>
                </a:solidFill>
                <a:cs typeface="+mn-ea"/>
                <a:sym typeface="+mn-lt"/>
              </a:rPr>
              <a:t>3</a:t>
            </a:r>
            <a:endParaRPr lang="zh-CN" altLang="en-US" sz="4000" dirty="0">
              <a:solidFill>
                <a:srgbClr val="FFFFFF"/>
              </a:solidFill>
              <a:cs typeface="+mn-ea"/>
              <a:sym typeface="+mn-lt"/>
            </a:endParaRPr>
          </a:p>
        </p:txBody>
      </p:sp>
      <p:pic>
        <p:nvPicPr>
          <p:cNvPr id="2" name="图片 1" descr="蓝色nuaa"/>
          <p:cNvPicPr>
            <a:picLocks noChangeAspect="1"/>
          </p:cNvPicPr>
          <p:nvPr/>
        </p:nvPicPr>
        <p:blipFill>
          <a:blip r:embed="rId8"/>
          <a:stretch>
            <a:fillRect/>
          </a:stretch>
        </p:blipFill>
        <p:spPr>
          <a:xfrm>
            <a:off x="8205470" y="-1332230"/>
            <a:ext cx="3599815" cy="3599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278165"/>
            <a:ext cx="4508205" cy="817879"/>
            <a:chOff x="6010521" y="2192502"/>
            <a:chExt cx="6563308" cy="1226336"/>
          </a:xfrm>
        </p:grpSpPr>
        <p:sp>
          <p:nvSpPr>
            <p:cNvPr id="2" name="MH_Title"/>
            <p:cNvSpPr/>
            <p:nvPr>
              <p:custDataLst>
                <p:tags r:id="rId3"/>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实验结果</a:t>
              </a:r>
              <a:endParaRPr lang="en-US" altLang="zh-CN" sz="3600" spc="600" dirty="0">
                <a:solidFill>
                  <a:schemeClr val="tx1"/>
                </a:solidFill>
                <a:cs typeface="+mn-ea"/>
                <a:sym typeface="+mn-lt"/>
              </a:endParaRPr>
            </a:p>
          </p:txBody>
        </p:sp>
        <p:sp>
          <p:nvSpPr>
            <p:cNvPr id="3" name="MH_Others_1"/>
            <p:cNvSpPr/>
            <p:nvPr>
              <p:custDataLst>
                <p:tags r:id="rId4"/>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4" name="MH_Number"/>
            <p:cNvSpPr/>
            <p:nvPr>
              <p:custDataLst>
                <p:tags r:id="rId5"/>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p:pic>
        <p:nvPicPr>
          <p:cNvPr id="7" name="图片 6">
            <a:extLst>
              <a:ext uri="{FF2B5EF4-FFF2-40B4-BE49-F238E27FC236}">
                <a16:creationId xmlns:a16="http://schemas.microsoft.com/office/drawing/2014/main" id="{27AC0745-91DD-4153-944A-D1A2DE6E8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209" y="1376036"/>
            <a:ext cx="10173582" cy="4869602"/>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278165"/>
            <a:ext cx="4508205" cy="817879"/>
            <a:chOff x="6010521" y="2192502"/>
            <a:chExt cx="6563308" cy="1226336"/>
          </a:xfrm>
        </p:grpSpPr>
        <p:sp>
          <p:nvSpPr>
            <p:cNvPr id="2" name="MH_Title"/>
            <p:cNvSpPr/>
            <p:nvPr>
              <p:custDataLst>
                <p:tags r:id="rId2"/>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实验结果</a:t>
              </a:r>
              <a:endParaRPr lang="en-US" altLang="zh-CN" sz="3600" spc="600" dirty="0">
                <a:solidFill>
                  <a:schemeClr val="tx1"/>
                </a:solidFill>
                <a:cs typeface="+mn-ea"/>
                <a:sym typeface="+mn-lt"/>
              </a:endParaRPr>
            </a:p>
          </p:txBody>
        </p:sp>
        <p:sp>
          <p:nvSpPr>
            <p:cNvPr id="3" name="MH_Others_1"/>
            <p:cNvSpPr/>
            <p:nvPr>
              <p:custDataLst>
                <p:tags r:id="rId3"/>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4" name="MH_Number"/>
            <p:cNvSpPr/>
            <p:nvPr>
              <p:custDataLst>
                <p:tags r:id="rId4"/>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p:pic>
        <p:nvPicPr>
          <p:cNvPr id="8" name="图片 7">
            <a:extLst>
              <a:ext uri="{FF2B5EF4-FFF2-40B4-BE49-F238E27FC236}">
                <a16:creationId xmlns:a16="http://schemas.microsoft.com/office/drawing/2014/main" id="{7F798217-43A3-4A64-844B-C451983369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9581" y="1865762"/>
            <a:ext cx="6652837" cy="3574090"/>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24F2B475-1D28-445A-8CE1-8C41FFADC520}"/>
                  </a:ext>
                </a:extLst>
              </p:cNvPr>
              <p:cNvSpPr txBox="1"/>
              <p:nvPr/>
            </p:nvSpPr>
            <p:spPr>
              <a:xfrm>
                <a:off x="904352" y="1296237"/>
                <a:ext cx="8832501" cy="369332"/>
              </a:xfrm>
              <a:prstGeom prst="rect">
                <a:avLst/>
              </a:prstGeom>
              <a:noFill/>
            </p:spPr>
            <p:txBody>
              <a:bodyPr wrap="square" rtlCol="0">
                <a:spAutoFit/>
              </a:bodyPr>
              <a:lstStyle/>
              <a:p>
                <a:r>
                  <a:rPr lang="zh-CN" altLang="en-US" dirty="0"/>
                  <a:t>这是方差为</a:t>
                </a:r>
                <a:r>
                  <a:rPr lang="en-US" altLang="zh-CN" dirty="0"/>
                  <a:t>10</a:t>
                </a:r>
                <a:r>
                  <a:rPr lang="zh-CN" altLang="en-US" dirty="0"/>
                  <a:t>，方差为</a:t>
                </a:r>
                <a:r>
                  <a:rPr lang="en-US" altLang="zh-CN" dirty="0"/>
                  <a:t>1</a:t>
                </a:r>
                <a:r>
                  <a:rPr lang="zh-CN" altLang="en-US" dirty="0"/>
                  <a:t>的线性随机噪声</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y</m:t>
                        </m:r>
                      </m:e>
                      <m:sub>
                        <m:r>
                          <a:rPr lang="en-US" altLang="zh-CN" i="1" dirty="0">
                            <a:latin typeface="Cambria Math" panose="02040503050406030204" pitchFamily="18" charset="0"/>
                          </a:rPr>
                          <m:t>1</m:t>
                        </m:r>
                      </m:sub>
                    </m:sSub>
                  </m:oMath>
                </a14:m>
                <a:r>
                  <a:rPr lang="zh-CN" altLang="en-US" dirty="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y</m:t>
                        </m:r>
                      </m:e>
                      <m:sub>
                        <m:r>
                          <a:rPr lang="en-US" altLang="zh-CN" b="0" i="1" dirty="0" smtClean="0">
                            <a:latin typeface="Cambria Math" panose="02040503050406030204" pitchFamily="18" charset="0"/>
                          </a:rPr>
                          <m:t>2</m:t>
                        </m:r>
                      </m:sub>
                    </m:sSub>
                  </m:oMath>
                </a14:m>
                <a:endParaRPr lang="en-US" altLang="zh-CN" dirty="0"/>
              </a:p>
            </p:txBody>
          </p:sp>
        </mc:Choice>
        <mc:Fallback>
          <p:sp>
            <p:nvSpPr>
              <p:cNvPr id="9" name="文本框 8">
                <a:extLst>
                  <a:ext uri="{FF2B5EF4-FFF2-40B4-BE49-F238E27FC236}">
                    <a16:creationId xmlns:a16="http://schemas.microsoft.com/office/drawing/2014/main" id="{24F2B475-1D28-445A-8CE1-8C41FFADC520}"/>
                  </a:ext>
                </a:extLst>
              </p:cNvPr>
              <p:cNvSpPr txBox="1">
                <a:spLocks noRot="1" noChangeAspect="1" noMove="1" noResize="1" noEditPoints="1" noAdjustHandles="1" noChangeArrowheads="1" noChangeShapeType="1" noTextEdit="1"/>
              </p:cNvSpPr>
              <p:nvPr/>
            </p:nvSpPr>
            <p:spPr>
              <a:xfrm>
                <a:off x="904352" y="1296237"/>
                <a:ext cx="8832501" cy="369332"/>
              </a:xfrm>
              <a:prstGeom prst="rect">
                <a:avLst/>
              </a:prstGeom>
              <a:blipFill>
                <a:blip r:embed="rId8"/>
                <a:stretch>
                  <a:fillRect l="-552" t="-13333" b="-2833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E629450-575E-4D46-8B37-19F96981CBD7}"/>
              </a:ext>
            </a:extLst>
          </p:cNvPr>
          <p:cNvSpPr txBox="1"/>
          <p:nvPr/>
        </p:nvSpPr>
        <p:spPr>
          <a:xfrm>
            <a:off x="904352" y="5665150"/>
            <a:ext cx="8832501" cy="369332"/>
          </a:xfrm>
          <a:prstGeom prst="rect">
            <a:avLst/>
          </a:prstGeom>
          <a:noFill/>
        </p:spPr>
        <p:txBody>
          <a:bodyPr wrap="square" rtlCol="0">
            <a:spAutoFit/>
          </a:bodyPr>
          <a:lstStyle/>
          <a:p>
            <a:r>
              <a:rPr lang="zh-CN" altLang="en-US" dirty="0"/>
              <a:t>最后输出结果为</a:t>
            </a:r>
            <a:endParaRPr lang="en-US" altLang="zh-CN" dirty="0"/>
          </a:p>
        </p:txBody>
      </p:sp>
      <p:pic>
        <p:nvPicPr>
          <p:cNvPr id="12" name="图片 11">
            <a:extLst>
              <a:ext uri="{FF2B5EF4-FFF2-40B4-BE49-F238E27FC236}">
                <a16:creationId xmlns:a16="http://schemas.microsoft.com/office/drawing/2014/main" id="{279AC7E7-B669-4928-B079-592C0913D123}"/>
              </a:ext>
            </a:extLst>
          </p:cNvPr>
          <p:cNvPicPr>
            <a:picLocks noChangeAspect="1"/>
          </p:cNvPicPr>
          <p:nvPr/>
        </p:nvPicPr>
        <p:blipFill>
          <a:blip r:embed="rId9"/>
          <a:stretch>
            <a:fillRect/>
          </a:stretch>
        </p:blipFill>
        <p:spPr>
          <a:xfrm>
            <a:off x="2841801" y="5635349"/>
            <a:ext cx="5528477" cy="428934"/>
          </a:xfrm>
          <a:prstGeom prst="rect">
            <a:avLst/>
          </a:prstGeom>
        </p:spPr>
      </p:pic>
      <p:sp>
        <p:nvSpPr>
          <p:cNvPr id="13" name="文本框 12">
            <a:extLst>
              <a:ext uri="{FF2B5EF4-FFF2-40B4-BE49-F238E27FC236}">
                <a16:creationId xmlns:a16="http://schemas.microsoft.com/office/drawing/2014/main" id="{634935BB-1C03-44AC-A57D-4B783FD723C1}"/>
              </a:ext>
            </a:extLst>
          </p:cNvPr>
          <p:cNvSpPr txBox="1"/>
          <p:nvPr/>
        </p:nvSpPr>
        <p:spPr>
          <a:xfrm>
            <a:off x="904351" y="6210503"/>
            <a:ext cx="8832501" cy="369332"/>
          </a:xfrm>
          <a:prstGeom prst="rect">
            <a:avLst/>
          </a:prstGeom>
          <a:noFill/>
        </p:spPr>
        <p:txBody>
          <a:bodyPr wrap="square" rtlCol="0">
            <a:spAutoFit/>
          </a:bodyPr>
          <a:lstStyle/>
          <a:p>
            <a:r>
              <a:rPr lang="zh-CN" altLang="en-US" dirty="0"/>
              <a:t>分别对应在方差为</a:t>
            </a:r>
            <a:r>
              <a:rPr lang="en-US" altLang="zh-CN" dirty="0"/>
              <a:t>10</a:t>
            </a:r>
            <a:r>
              <a:rPr lang="zh-CN" altLang="en-US" dirty="0"/>
              <a:t>，方差为</a:t>
            </a:r>
            <a:r>
              <a:rPr lang="en-US" altLang="zh-CN" dirty="0"/>
              <a:t>1</a:t>
            </a:r>
            <a:r>
              <a:rPr lang="zh-CN" altLang="en-US" dirty="0"/>
              <a:t>线性随机噪声下损失函数的权值</a:t>
            </a:r>
            <a:endParaRPr lang="en-US" altLang="zh-CN" dirty="0"/>
          </a:p>
        </p:txBody>
      </p:sp>
      <p:pic>
        <p:nvPicPr>
          <p:cNvPr id="14" name="图片 13">
            <a:extLst>
              <a:ext uri="{FF2B5EF4-FFF2-40B4-BE49-F238E27FC236}">
                <a16:creationId xmlns:a16="http://schemas.microsoft.com/office/drawing/2014/main" id="{D8A3C6AC-C6AB-4465-8BDD-7F0DE8B82975}"/>
              </a:ext>
            </a:extLst>
          </p:cNvPr>
          <p:cNvPicPr>
            <a:picLocks noChangeAspect="1"/>
          </p:cNvPicPr>
          <p:nvPr/>
        </p:nvPicPr>
        <p:blipFill>
          <a:blip r:embed="rId10"/>
          <a:stretch>
            <a:fillRect/>
          </a:stretch>
        </p:blipFill>
        <p:spPr>
          <a:xfrm>
            <a:off x="6603964" y="55529"/>
            <a:ext cx="5476875" cy="1476375"/>
          </a:xfrm>
          <a:prstGeom prst="rect">
            <a:avLst/>
          </a:prstGeom>
        </p:spPr>
      </p:pic>
    </p:spTree>
    <p:custDataLst>
      <p:tags r:id="rId1"/>
    </p:custDataLst>
    <p:extLst>
      <p:ext uri="{BB962C8B-B14F-4D97-AF65-F5344CB8AC3E}">
        <p14:creationId xmlns:p14="http://schemas.microsoft.com/office/powerpoint/2010/main" val="19655880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2285" t="17553"/>
          <a:stretch>
            <a:fillRect/>
          </a:stretch>
        </p:blipFill>
        <p:spPr>
          <a:xfrm>
            <a:off x="0" y="0"/>
            <a:ext cx="12192000" cy="6858000"/>
          </a:xfrm>
          <a:prstGeom prst="rect">
            <a:avLst/>
          </a:prstGeom>
        </p:spPr>
      </p:pic>
      <p:sp>
        <p:nvSpPr>
          <p:cNvPr id="5" name="MH_Title"/>
          <p:cNvSpPr/>
          <p:nvPr>
            <p:custDataLst>
              <p:tags r:id="rId2"/>
            </p:custDataLst>
          </p:nvPr>
        </p:nvSpPr>
        <p:spPr>
          <a:xfrm>
            <a:off x="6317672" y="2700656"/>
            <a:ext cx="5681576" cy="124142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4000" spc="600" dirty="0">
                <a:solidFill>
                  <a:schemeClr val="tx1"/>
                </a:solidFill>
                <a:cs typeface="+mn-ea"/>
                <a:sym typeface="+mn-lt"/>
              </a:rPr>
              <a:t>      结论</a:t>
            </a:r>
            <a:endParaRPr lang="en-US" altLang="zh-CN" sz="4000" spc="600" dirty="0">
              <a:solidFill>
                <a:schemeClr val="tx1"/>
              </a:solidFill>
              <a:cs typeface="+mn-ea"/>
              <a:sym typeface="+mn-lt"/>
            </a:endParaRPr>
          </a:p>
        </p:txBody>
      </p:sp>
      <p:sp>
        <p:nvSpPr>
          <p:cNvPr id="6" name="MH_Others_1"/>
          <p:cNvSpPr/>
          <p:nvPr>
            <p:custDataLst>
              <p:tags r:id="rId3"/>
            </p:custDataLst>
          </p:nvPr>
        </p:nvSpPr>
        <p:spPr>
          <a:xfrm>
            <a:off x="6317672" y="2775994"/>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7" name="MH_Number"/>
          <p:cNvSpPr/>
          <p:nvPr>
            <p:custDataLst>
              <p:tags r:id="rId4"/>
            </p:custDataLst>
          </p:nvPr>
        </p:nvSpPr>
        <p:spPr>
          <a:xfrm>
            <a:off x="6317672" y="2892782"/>
            <a:ext cx="535059" cy="536218"/>
          </a:xfrm>
          <a:prstGeom prst="rect">
            <a:avLst/>
          </a:prstGeom>
        </p:spPr>
        <p:txBody>
          <a:bodyPr wrap="square" lIns="0" tIns="0" rIns="0" bIns="0" anchor="ctr" anchorCtr="0">
            <a:noAutofit/>
          </a:bodyPr>
          <a:lstStyle/>
          <a:p>
            <a:pPr algn="ctr"/>
            <a:r>
              <a:rPr lang="en-US" altLang="zh-CN" sz="4000" dirty="0">
                <a:solidFill>
                  <a:srgbClr val="FFFFFF"/>
                </a:solidFill>
                <a:cs typeface="+mn-ea"/>
                <a:sym typeface="+mn-lt"/>
              </a:rPr>
              <a:t>4</a:t>
            </a:r>
            <a:endParaRPr lang="zh-CN" altLang="en-US" sz="4000" dirty="0">
              <a:solidFill>
                <a:srgbClr val="FFFFFF"/>
              </a:solidFill>
              <a:cs typeface="+mn-ea"/>
              <a:sym typeface="+mn-lt"/>
            </a:endParaRPr>
          </a:p>
        </p:txBody>
      </p:sp>
      <p:pic>
        <p:nvPicPr>
          <p:cNvPr id="2" name="图片 1" descr="蓝色nuaa"/>
          <p:cNvPicPr>
            <a:picLocks noChangeAspect="1"/>
          </p:cNvPicPr>
          <p:nvPr/>
        </p:nvPicPr>
        <p:blipFill>
          <a:blip r:embed="rId8"/>
          <a:stretch>
            <a:fillRect/>
          </a:stretch>
        </p:blipFill>
        <p:spPr>
          <a:xfrm>
            <a:off x="8205470" y="-1332230"/>
            <a:ext cx="3599815" cy="3599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278165"/>
            <a:ext cx="4508205" cy="817879"/>
            <a:chOff x="6010521" y="2192502"/>
            <a:chExt cx="6563308" cy="1226336"/>
          </a:xfrm>
        </p:grpSpPr>
        <p:sp>
          <p:nvSpPr>
            <p:cNvPr id="2" name="MH_Title"/>
            <p:cNvSpPr/>
            <p:nvPr>
              <p:custDataLst>
                <p:tags r:id="rId2"/>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结论</a:t>
              </a:r>
              <a:endParaRPr lang="en-US" altLang="zh-CN" sz="3600" spc="600" dirty="0">
                <a:solidFill>
                  <a:schemeClr val="tx1"/>
                </a:solidFill>
                <a:cs typeface="+mn-ea"/>
                <a:sym typeface="+mn-lt"/>
              </a:endParaRPr>
            </a:p>
          </p:txBody>
        </p:sp>
        <p:sp>
          <p:nvSpPr>
            <p:cNvPr id="3" name="MH_Others_1"/>
            <p:cNvSpPr/>
            <p:nvPr>
              <p:custDataLst>
                <p:tags r:id="rId3"/>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4" name="MH_Number"/>
            <p:cNvSpPr/>
            <p:nvPr>
              <p:custDataLst>
                <p:tags r:id="rId4"/>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p:sp>
        <p:nvSpPr>
          <p:cNvPr id="15" name="文本框 14">
            <a:extLst>
              <a:ext uri="{FF2B5EF4-FFF2-40B4-BE49-F238E27FC236}">
                <a16:creationId xmlns:a16="http://schemas.microsoft.com/office/drawing/2014/main" id="{E2F25B6B-DE17-4591-BFDC-53B0E68AF257}"/>
              </a:ext>
            </a:extLst>
          </p:cNvPr>
          <p:cNvSpPr txBox="1"/>
          <p:nvPr/>
        </p:nvSpPr>
        <p:spPr>
          <a:xfrm>
            <a:off x="974691" y="1386672"/>
            <a:ext cx="8832501" cy="646331"/>
          </a:xfrm>
          <a:prstGeom prst="rect">
            <a:avLst/>
          </a:prstGeom>
          <a:noFill/>
        </p:spPr>
        <p:txBody>
          <a:bodyPr wrap="square" rtlCol="0">
            <a:spAutoFit/>
          </a:bodyPr>
          <a:lstStyle/>
          <a:p>
            <a:r>
              <a:rPr lang="en-US" altLang="zh-CN" dirty="0"/>
              <a:t>1</a:t>
            </a:r>
            <a:r>
              <a:rPr lang="zh-CN" altLang="en-US" dirty="0"/>
              <a:t>、在多任务联合学习中，基于不确定性的损失函数加权方法在总体上优于之前的损失函数线性加权的方法</a:t>
            </a:r>
            <a:endParaRPr lang="en-US" altLang="zh-CN" dirty="0"/>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CFB4E6E3-F523-4E82-9C43-C5A18F72A709}"/>
                  </a:ext>
                </a:extLst>
              </p:cNvPr>
              <p:cNvSpPr txBox="1"/>
              <p:nvPr/>
            </p:nvSpPr>
            <p:spPr>
              <a:xfrm>
                <a:off x="991283" y="2443424"/>
                <a:ext cx="9830792" cy="923330"/>
              </a:xfrm>
              <a:prstGeom prst="rect">
                <a:avLst/>
              </a:prstGeom>
              <a:noFill/>
            </p:spPr>
            <p:txBody>
              <a:bodyPr wrap="square" rtlCol="0">
                <a:spAutoFit/>
              </a:bodyPr>
              <a:lstStyle/>
              <a:p>
                <a:r>
                  <a:rPr lang="en-US" altLang="zh-CN" dirty="0"/>
                  <a:t>2</a:t>
                </a:r>
                <a:r>
                  <a:rPr lang="zh-CN" altLang="en-US" dirty="0"/>
                  <a:t>、由于该算法是基于两个假设的，即回归任务的误差满足正态分布，分类任务的输出服从统计物理学中的玻尔兹曼分布（也就是之前说的</a:t>
                </a:r>
                <a14:m>
                  <m:oMath xmlns:m="http://schemas.openxmlformats.org/officeDocument/2006/math">
                    <m:r>
                      <m:rPr>
                        <m:sty m:val="p"/>
                      </m:rPr>
                      <a:rPr lang="en-US" altLang="zh-CN" i="1" dirty="0">
                        <a:latin typeface="Cambria Math" panose="02040503050406030204" pitchFamily="18" charset="0"/>
                      </a:rPr>
                      <m:t>softmax</m:t>
                    </m:r>
                  </m:oMath>
                </a14:m>
                <a:r>
                  <a:rPr lang="zh-CN" altLang="en-US" dirty="0"/>
                  <a:t>函数），因此在实际中如果模型不满足该假设，可能会存在效果变差，性能不稳定的问题</a:t>
                </a:r>
                <a:endParaRPr lang="en-US" altLang="zh-CN" dirty="0"/>
              </a:p>
            </p:txBody>
          </p:sp>
        </mc:Choice>
        <mc:Fallback>
          <p:sp>
            <p:nvSpPr>
              <p:cNvPr id="16" name="文本框 15">
                <a:extLst>
                  <a:ext uri="{FF2B5EF4-FFF2-40B4-BE49-F238E27FC236}">
                    <a16:creationId xmlns:a16="http://schemas.microsoft.com/office/drawing/2014/main" id="{CFB4E6E3-F523-4E82-9C43-C5A18F72A709}"/>
                  </a:ext>
                </a:extLst>
              </p:cNvPr>
              <p:cNvSpPr txBox="1">
                <a:spLocks noRot="1" noChangeAspect="1" noMove="1" noResize="1" noEditPoints="1" noAdjustHandles="1" noChangeArrowheads="1" noChangeShapeType="1" noTextEdit="1"/>
              </p:cNvSpPr>
              <p:nvPr/>
            </p:nvSpPr>
            <p:spPr>
              <a:xfrm>
                <a:off x="991283" y="2443424"/>
                <a:ext cx="9830792" cy="923330"/>
              </a:xfrm>
              <a:prstGeom prst="rect">
                <a:avLst/>
              </a:prstGeom>
              <a:blipFill>
                <a:blip r:embed="rId7"/>
                <a:stretch>
                  <a:fillRect l="-558" t="-5298" b="-860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5690240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5" cstate="print">
            <a:extLst>
              <a:ext uri="{BEBA8EAE-BF5A-486C-A8C5-ECC9F3942E4B}">
                <a14:imgProps xmlns:a14="http://schemas.microsoft.com/office/drawing/2010/main">
                  <a14:imgLayer r:embed="rId6">
                    <a14:imgEffect>
                      <a14:backgroundRemoval t="1574" b="89988" l="9984" r="100000">
                        <a14:foregroundMark x1="51103" y1="13121" x2="54144" y2="12354"/>
                        <a14:foregroundMark x1="52287" y1="5773" x2="76964" y2="4966"/>
                        <a14:foregroundMark x1="53767" y1="3593" x2="62783" y2="1574"/>
                        <a14:foregroundMark x1="67411" y1="68672" x2="73789" y2="88736"/>
                        <a14:foregroundMark x1="63832" y1="75212" x2="66362" y2="88575"/>
                        <a14:foregroundMark x1="67169" y1="66855" x2="75511" y2="69641"/>
                        <a14:foregroundMark x1="78175" y1="77594" x2="76588" y2="86556"/>
                        <a14:foregroundMark x1="75646" y1="68066" x2="79494" y2="77029"/>
                        <a14:foregroundMark x1="58262" y1="50141" x2="65420" y2="54744"/>
                      </a14:backgroundRemoval>
                    </a14:imgEffect>
                  </a14:imgLayer>
                </a14:imgProps>
              </a:ext>
              <a:ext uri="{28A0092B-C50C-407E-A947-70E740481C1C}">
                <a14:useLocalDpi xmlns:a14="http://schemas.microsoft.com/office/drawing/2010/main" val="0"/>
              </a:ext>
            </a:extLst>
          </a:blip>
          <a:stretch>
            <a:fillRect/>
          </a:stretch>
        </p:blipFill>
        <p:spPr>
          <a:xfrm>
            <a:off x="1895414" y="0"/>
            <a:ext cx="10288028" cy="6858000"/>
          </a:xfrm>
          <a:prstGeom prst="rect">
            <a:avLst/>
          </a:prstGeom>
        </p:spPr>
      </p:pic>
      <p:sp>
        <p:nvSpPr>
          <p:cNvPr id="2" name="PA_文本框 2"/>
          <p:cNvSpPr txBox="1"/>
          <p:nvPr>
            <p:custDataLst>
              <p:tags r:id="rId2"/>
            </p:custDataLst>
          </p:nvPr>
        </p:nvSpPr>
        <p:spPr>
          <a:xfrm>
            <a:off x="656653" y="2552868"/>
            <a:ext cx="8040780" cy="769441"/>
          </a:xfrm>
          <a:prstGeom prst="rect">
            <a:avLst/>
          </a:prstGeom>
          <a:noFill/>
        </p:spPr>
        <p:txBody>
          <a:bodyPr wrap="square" rtlCol="0">
            <a:spAutoFit/>
          </a:bodyPr>
          <a:lstStyle/>
          <a:p>
            <a:r>
              <a:rPr lang="en-US" altLang="zh-CN" sz="4400" spc="300" dirty="0">
                <a:solidFill>
                  <a:schemeClr val="accent2"/>
                </a:solidFill>
                <a:cs typeface="+mn-ea"/>
                <a:sym typeface="+mn-lt"/>
              </a:rPr>
              <a:t>Thanks For Your Listening</a:t>
            </a:r>
            <a:endParaRPr lang="zh-CN" altLang="en-US" sz="4400" spc="300" dirty="0">
              <a:solidFill>
                <a:schemeClr val="accent2"/>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45314" y="1162923"/>
            <a:ext cx="6183086" cy="4531704"/>
            <a:chOff x="5399314" y="1916338"/>
            <a:chExt cx="4140001" cy="3034287"/>
          </a:xfrm>
        </p:grpSpPr>
        <p:sp>
          <p:nvSpPr>
            <p:cNvPr id="54" name="MH_Entry_1">
              <a:hlinkClick r:id="" action="ppaction://noaction"/>
            </p:cNvPr>
            <p:cNvSpPr/>
            <p:nvPr>
              <p:custDataLst>
                <p:tags r:id="rId5"/>
              </p:custDataLst>
            </p:nvPr>
          </p:nvSpPr>
          <p:spPr>
            <a:xfrm>
              <a:off x="5399314" y="1916338"/>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zh-CN" altLang="en-US" sz="3200" spc="600" dirty="0">
                  <a:solidFill>
                    <a:schemeClr val="tx1"/>
                  </a:solidFill>
                  <a:cs typeface="+mn-ea"/>
                  <a:sym typeface="+mn-lt"/>
                </a:rPr>
                <a:t>   问题的提出</a:t>
              </a:r>
            </a:p>
          </p:txBody>
        </p:sp>
        <p:sp>
          <p:nvSpPr>
            <p:cNvPr id="56" name="MH_Number_1">
              <a:hlinkClick r:id="" action="ppaction://noaction"/>
            </p:cNvPr>
            <p:cNvSpPr/>
            <p:nvPr>
              <p:custDataLst>
                <p:tags r:id="rId6"/>
              </p:custDataLst>
            </p:nvPr>
          </p:nvSpPr>
          <p:spPr>
            <a:xfrm>
              <a:off x="5399314" y="1945528"/>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dirty="0">
                  <a:solidFill>
                    <a:srgbClr val="FFFFFF"/>
                  </a:solidFill>
                  <a:cs typeface="+mn-ea"/>
                  <a:sym typeface="+mn-lt"/>
                </a:rPr>
                <a:t>1</a:t>
              </a:r>
              <a:endParaRPr lang="zh-CN" altLang="en-US" dirty="0">
                <a:solidFill>
                  <a:srgbClr val="FFFFFF"/>
                </a:solidFill>
                <a:cs typeface="+mn-ea"/>
                <a:sym typeface="+mn-lt"/>
              </a:endParaRPr>
            </a:p>
          </p:txBody>
        </p:sp>
        <p:sp>
          <p:nvSpPr>
            <p:cNvPr id="58" name="MH_Entry_2">
              <a:hlinkClick r:id="" action="ppaction://noaction"/>
            </p:cNvPr>
            <p:cNvSpPr/>
            <p:nvPr>
              <p:custDataLst>
                <p:tags r:id="rId7"/>
              </p:custDataLst>
            </p:nvPr>
          </p:nvSpPr>
          <p:spPr>
            <a:xfrm>
              <a:off x="5399314" y="2774221"/>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zh-CN" altLang="en-US" sz="3200" spc="600" dirty="0">
                  <a:solidFill>
                    <a:schemeClr val="tx1"/>
                  </a:solidFill>
                  <a:cs typeface="+mn-ea"/>
                  <a:sym typeface="+mn-lt"/>
                </a:rPr>
                <a:t>   解决方案</a:t>
              </a:r>
            </a:p>
          </p:txBody>
        </p:sp>
        <p:sp>
          <p:nvSpPr>
            <p:cNvPr id="59" name="MH_Number_2">
              <a:hlinkClick r:id="" action="ppaction://noaction"/>
            </p:cNvPr>
            <p:cNvSpPr/>
            <p:nvPr>
              <p:custDataLst>
                <p:tags r:id="rId8"/>
              </p:custDataLst>
            </p:nvPr>
          </p:nvSpPr>
          <p:spPr>
            <a:xfrm>
              <a:off x="5399314" y="2803411"/>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a:solidFill>
                    <a:srgbClr val="FFFFFF"/>
                  </a:solidFill>
                  <a:cs typeface="+mn-ea"/>
                  <a:sym typeface="+mn-lt"/>
                </a:rPr>
                <a:t>2</a:t>
              </a:r>
              <a:endParaRPr lang="zh-CN" altLang="en-US" dirty="0">
                <a:solidFill>
                  <a:srgbClr val="FFFFFF"/>
                </a:solidFill>
                <a:cs typeface="+mn-ea"/>
                <a:sym typeface="+mn-lt"/>
              </a:endParaRPr>
            </a:p>
          </p:txBody>
        </p:sp>
        <p:sp>
          <p:nvSpPr>
            <p:cNvPr id="61" name="MH_Entry_3">
              <a:hlinkClick r:id="" action="ppaction://noaction"/>
            </p:cNvPr>
            <p:cNvSpPr/>
            <p:nvPr>
              <p:custDataLst>
                <p:tags r:id="rId9"/>
              </p:custDataLst>
            </p:nvPr>
          </p:nvSpPr>
          <p:spPr>
            <a:xfrm>
              <a:off x="5399314" y="3632104"/>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zh-CN" altLang="en-US" sz="3200" spc="600" dirty="0">
                  <a:solidFill>
                    <a:schemeClr val="tx1"/>
                  </a:solidFill>
                  <a:cs typeface="+mn-ea"/>
                  <a:sym typeface="+mn-lt"/>
                </a:rPr>
                <a:t>   实验结果</a:t>
              </a:r>
            </a:p>
          </p:txBody>
        </p:sp>
        <p:sp>
          <p:nvSpPr>
            <p:cNvPr id="62" name="MH_Number_3">
              <a:hlinkClick r:id="" action="ppaction://noaction"/>
            </p:cNvPr>
            <p:cNvSpPr/>
            <p:nvPr>
              <p:custDataLst>
                <p:tags r:id="rId10"/>
              </p:custDataLst>
            </p:nvPr>
          </p:nvSpPr>
          <p:spPr>
            <a:xfrm>
              <a:off x="5399314" y="3661294"/>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a:solidFill>
                    <a:srgbClr val="FFFFFF"/>
                  </a:solidFill>
                  <a:cs typeface="+mn-ea"/>
                  <a:sym typeface="+mn-lt"/>
                </a:rPr>
                <a:t>3</a:t>
              </a:r>
              <a:endParaRPr lang="zh-CN" altLang="en-US" dirty="0">
                <a:solidFill>
                  <a:srgbClr val="FFFFFF"/>
                </a:solidFill>
                <a:cs typeface="+mn-ea"/>
                <a:sym typeface="+mn-lt"/>
              </a:endParaRPr>
            </a:p>
          </p:txBody>
        </p:sp>
        <p:sp>
          <p:nvSpPr>
            <p:cNvPr id="64" name="MH_Entry_4">
              <a:hlinkClick r:id="" action="ppaction://noaction"/>
            </p:cNvPr>
            <p:cNvSpPr/>
            <p:nvPr>
              <p:custDataLst>
                <p:tags r:id="rId11"/>
              </p:custDataLst>
            </p:nvPr>
          </p:nvSpPr>
          <p:spPr>
            <a:xfrm>
              <a:off x="5399314" y="4489987"/>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zh-CN" altLang="en-US" sz="3200" spc="600" dirty="0">
                  <a:solidFill>
                    <a:schemeClr val="tx1"/>
                  </a:solidFill>
                  <a:cs typeface="+mn-ea"/>
                  <a:sym typeface="+mn-lt"/>
                </a:rPr>
                <a:t>   结论</a:t>
              </a:r>
            </a:p>
          </p:txBody>
        </p:sp>
        <p:sp>
          <p:nvSpPr>
            <p:cNvPr id="65" name="MH_Number_4">
              <a:hlinkClick r:id="" action="ppaction://noaction"/>
            </p:cNvPr>
            <p:cNvSpPr/>
            <p:nvPr>
              <p:custDataLst>
                <p:tags r:id="rId12"/>
              </p:custDataLst>
            </p:nvPr>
          </p:nvSpPr>
          <p:spPr>
            <a:xfrm>
              <a:off x="5399314" y="4519177"/>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a:solidFill>
                    <a:srgbClr val="FFFFFF"/>
                  </a:solidFill>
                  <a:cs typeface="+mn-ea"/>
                  <a:sym typeface="+mn-lt"/>
                </a:rPr>
                <a:t>4</a:t>
              </a:r>
              <a:endParaRPr lang="zh-CN" altLang="en-US" dirty="0">
                <a:solidFill>
                  <a:srgbClr val="FFFFFF"/>
                </a:solidFill>
                <a:cs typeface="+mn-ea"/>
                <a:sym typeface="+mn-lt"/>
              </a:endParaRPr>
            </a:p>
          </p:txBody>
        </p:sp>
      </p:grpSp>
      <p:sp>
        <p:nvSpPr>
          <p:cNvPr id="16" name="PA_MH_Others_1"/>
          <p:cNvSpPr txBox="1"/>
          <p:nvPr>
            <p:custDataLst>
              <p:tags r:id="rId3"/>
            </p:custDataLst>
          </p:nvPr>
        </p:nvSpPr>
        <p:spPr>
          <a:xfrm>
            <a:off x="1636805" y="2057400"/>
            <a:ext cx="1435100" cy="2755900"/>
          </a:xfrm>
          <a:prstGeom prst="rect">
            <a:avLst/>
          </a:prstGeom>
          <a:noFill/>
        </p:spPr>
        <p:txBody>
          <a:bodyPr wrap="square" lIns="0" tIns="0" rIns="0" bIns="0" rtlCol="0" anchor="ctr" anchorCtr="0">
            <a:noAutofit/>
          </a:bodyPr>
          <a:lstStyle/>
          <a:p>
            <a:pPr algn="ctr"/>
            <a:endParaRPr lang="zh-CN" altLang="en-US" sz="6600" dirty="0">
              <a:cs typeface="+mn-ea"/>
              <a:sym typeface="+mn-lt"/>
            </a:endParaRPr>
          </a:p>
        </p:txBody>
      </p:sp>
      <p:sp>
        <p:nvSpPr>
          <p:cNvPr id="17" name="PA_MH_Others_2"/>
          <p:cNvSpPr txBox="1"/>
          <p:nvPr>
            <p:custDataLst>
              <p:tags r:id="rId4"/>
            </p:custDataLst>
          </p:nvPr>
        </p:nvSpPr>
        <p:spPr>
          <a:xfrm rot="5400000">
            <a:off x="-502939" y="2875002"/>
            <a:ext cx="5105400" cy="1107996"/>
          </a:xfrm>
          <a:prstGeom prst="rect">
            <a:avLst/>
          </a:prstGeom>
          <a:noFill/>
        </p:spPr>
        <p:txBody>
          <a:bodyPr wrap="square">
            <a:spAutoFit/>
          </a:bodyPr>
          <a:lstStyle/>
          <a:p>
            <a:pPr algn="ctr">
              <a:defRPr/>
            </a:pPr>
            <a:r>
              <a:rPr lang="en-US" altLang="zh-CN" sz="6600" spc="400" dirty="0">
                <a:solidFill>
                  <a:schemeClr val="accent2">
                    <a:lumMod val="60000"/>
                    <a:lumOff val="40000"/>
                  </a:schemeClr>
                </a:solidFill>
                <a:cs typeface="+mn-ea"/>
                <a:sym typeface="+mn-lt"/>
              </a:rPr>
              <a:t>CONTENTS</a:t>
            </a:r>
            <a:endParaRPr lang="zh-CN" altLang="en-US" sz="6600" spc="400" dirty="0">
              <a:solidFill>
                <a:schemeClr val="accent2">
                  <a:lumMod val="60000"/>
                  <a:lumOff val="40000"/>
                </a:schemeClr>
              </a:solidFill>
              <a:cs typeface="+mn-ea"/>
              <a:sym typeface="+mn-lt"/>
            </a:endParaRPr>
          </a:p>
        </p:txBody>
      </p:sp>
      <p:pic>
        <p:nvPicPr>
          <p:cNvPr id="3" name="图片 2" descr="蓝色nuaa"/>
          <p:cNvPicPr>
            <a:picLocks noChangeAspect="1"/>
          </p:cNvPicPr>
          <p:nvPr/>
        </p:nvPicPr>
        <p:blipFill>
          <a:blip r:embed="rId15"/>
          <a:stretch>
            <a:fillRect/>
          </a:stretch>
        </p:blipFill>
        <p:spPr>
          <a:xfrm>
            <a:off x="8205470" y="-1332230"/>
            <a:ext cx="3599815" cy="3599815"/>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by="(-#ppt_w*2)" calcmode="lin" valueType="num">
                                      <p:cBhvr rctx="PPT">
                                        <p:cTn id="7" dur="500" autoRev="1" fill="hold">
                                          <p:stCondLst>
                                            <p:cond delay="0"/>
                                          </p:stCondLst>
                                        </p:cTn>
                                        <p:tgtEl>
                                          <p:spTgt spid="17"/>
                                        </p:tgtEl>
                                        <p:attrNameLst>
                                          <p:attrName>ppt_w</p:attrName>
                                        </p:attrNameLst>
                                      </p:cBhvr>
                                    </p:anim>
                                    <p:anim by="(#ppt_w*0.50)" calcmode="lin" valueType="num">
                                      <p:cBhvr>
                                        <p:cTn id="8" dur="500" decel="50000" autoRev="1" fill="hold">
                                          <p:stCondLst>
                                            <p:cond delay="0"/>
                                          </p:stCondLst>
                                        </p:cTn>
                                        <p:tgtEl>
                                          <p:spTgt spid="17"/>
                                        </p:tgtEl>
                                        <p:attrNameLst>
                                          <p:attrName>ppt_x</p:attrName>
                                        </p:attrNameLst>
                                      </p:cBhvr>
                                    </p:anim>
                                    <p:anim from="(-#ppt_h/2)" to="(#ppt_y)" calcmode="lin" valueType="num">
                                      <p:cBhvr>
                                        <p:cTn id="9" dur="1000" fill="hold">
                                          <p:stCondLst>
                                            <p:cond delay="0"/>
                                          </p:stCondLst>
                                        </p:cTn>
                                        <p:tgtEl>
                                          <p:spTgt spid="17"/>
                                        </p:tgtEl>
                                        <p:attrNameLst>
                                          <p:attrName>ppt_y</p:attrName>
                                        </p:attrNameLst>
                                      </p:cBhvr>
                                    </p:anim>
                                    <p:animRot by="21600000">
                                      <p:cBhvr>
                                        <p:cTn id="10" dur="1000" fill="hold">
                                          <p:stCondLst>
                                            <p:cond delay="0"/>
                                          </p:stCondLst>
                                        </p:cTn>
                                        <p:tgtEl>
                                          <p:spTgt spid="17"/>
                                        </p:tgtEl>
                                        <p:attrNameLst>
                                          <p:attrName>r</p:attrName>
                                        </p:attrNameLst>
                                      </p:cBhvr>
                                    </p:animRot>
                                  </p:childTnLst>
                                </p:cTn>
                              </p:par>
                              <p:par>
                                <p:cTn id="11" presetID="56" presetClass="entr" presetSubtype="0" fill="hold" grpId="0" nodeType="withEffect" nodePh="1">
                                  <p:stCondLst>
                                    <p:cond delay="0"/>
                                  </p:stCondLst>
                                  <p:endCondLst>
                                    <p:cond evt="begin" delay="0">
                                      <p:tn val="11"/>
                                    </p:cond>
                                  </p:endCondLst>
                                  <p:iterate type="lt">
                                    <p:tmPct val="10000"/>
                                  </p:iterate>
                                  <p:childTnLst>
                                    <p:set>
                                      <p:cBhvr>
                                        <p:cTn id="12" dur="1" fill="hold">
                                          <p:stCondLst>
                                            <p:cond delay="0"/>
                                          </p:stCondLst>
                                        </p:cTn>
                                        <p:tgtEl>
                                          <p:spTgt spid="16"/>
                                        </p:tgtEl>
                                        <p:attrNameLst>
                                          <p:attrName>style.visibility</p:attrName>
                                        </p:attrNameLst>
                                      </p:cBhvr>
                                      <p:to>
                                        <p:strVal val="visible"/>
                                      </p:to>
                                    </p:set>
                                    <p:anim by="(-#ppt_w*2)" calcmode="lin" valueType="num">
                                      <p:cBhvr rctx="PPT">
                                        <p:cTn id="13" dur="500" autoRev="1" fill="hold">
                                          <p:stCondLst>
                                            <p:cond delay="0"/>
                                          </p:stCondLst>
                                        </p:cTn>
                                        <p:tgtEl>
                                          <p:spTgt spid="16"/>
                                        </p:tgtEl>
                                        <p:attrNameLst>
                                          <p:attrName>ppt_w</p:attrName>
                                        </p:attrNameLst>
                                      </p:cBhvr>
                                    </p:anim>
                                    <p:anim by="(#ppt_w*0.50)" calcmode="lin" valueType="num">
                                      <p:cBhvr>
                                        <p:cTn id="14" dur="500" decel="50000" autoRev="1" fill="hold">
                                          <p:stCondLst>
                                            <p:cond delay="0"/>
                                          </p:stCondLst>
                                        </p:cTn>
                                        <p:tgtEl>
                                          <p:spTgt spid="16"/>
                                        </p:tgtEl>
                                        <p:attrNameLst>
                                          <p:attrName>ppt_x</p:attrName>
                                        </p:attrNameLst>
                                      </p:cBhvr>
                                    </p:anim>
                                    <p:anim from="(-#ppt_h/2)" to="(#ppt_y)" calcmode="lin" valueType="num">
                                      <p:cBhvr>
                                        <p:cTn id="15" dur="1000" fill="hold">
                                          <p:stCondLst>
                                            <p:cond delay="0"/>
                                          </p:stCondLst>
                                        </p:cTn>
                                        <p:tgtEl>
                                          <p:spTgt spid="16"/>
                                        </p:tgtEl>
                                        <p:attrNameLst>
                                          <p:attrName>ppt_y</p:attrName>
                                        </p:attrNameLst>
                                      </p:cBhvr>
                                    </p:anim>
                                    <p:animRot by="21600000">
                                      <p:cBhvr>
                                        <p:cTn id="16" dur="1000" fill="hold">
                                          <p:stCondLst>
                                            <p:cond delay="0"/>
                                          </p:stCondLst>
                                        </p:cTn>
                                        <p:tgtEl>
                                          <p:spTgt spid="1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2285" t="17553"/>
          <a:stretch>
            <a:fillRect/>
          </a:stretch>
        </p:blipFill>
        <p:spPr>
          <a:xfrm>
            <a:off x="0" y="0"/>
            <a:ext cx="12192000" cy="6858000"/>
          </a:xfrm>
          <a:prstGeom prst="rect">
            <a:avLst/>
          </a:prstGeom>
        </p:spPr>
      </p:pic>
      <p:sp>
        <p:nvSpPr>
          <p:cNvPr id="5" name="MH_Title"/>
          <p:cNvSpPr/>
          <p:nvPr>
            <p:custDataLst>
              <p:tags r:id="rId2"/>
            </p:custDataLst>
          </p:nvPr>
        </p:nvSpPr>
        <p:spPr>
          <a:xfrm>
            <a:off x="6010522" y="2177416"/>
            <a:ext cx="5508378" cy="124142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4000" spc="600" dirty="0">
                <a:solidFill>
                  <a:schemeClr val="tx1"/>
                </a:solidFill>
                <a:cs typeface="+mn-ea"/>
                <a:sym typeface="+mn-lt"/>
              </a:rPr>
              <a:t>  问题的提出</a:t>
            </a:r>
            <a:endParaRPr lang="en-US" altLang="zh-CN" sz="4000" spc="600" dirty="0">
              <a:solidFill>
                <a:schemeClr val="tx1"/>
              </a:solidFill>
              <a:cs typeface="+mn-ea"/>
              <a:sym typeface="+mn-lt"/>
            </a:endParaRPr>
          </a:p>
        </p:txBody>
      </p:sp>
      <p:sp>
        <p:nvSpPr>
          <p:cNvPr id="6" name="MH_Others_1"/>
          <p:cNvSpPr/>
          <p:nvPr>
            <p:custDataLst>
              <p:tags r:id="rId3"/>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7" name="MH_Number"/>
          <p:cNvSpPr/>
          <p:nvPr>
            <p:custDataLst>
              <p:tags r:id="rId4"/>
            </p:custDataLst>
          </p:nvPr>
        </p:nvSpPr>
        <p:spPr>
          <a:xfrm>
            <a:off x="6010521" y="2268783"/>
            <a:ext cx="535059" cy="536218"/>
          </a:xfrm>
          <a:prstGeom prst="rect">
            <a:avLst/>
          </a:prstGeom>
        </p:spPr>
        <p:txBody>
          <a:bodyPr wrap="square" lIns="0" tIns="0" rIns="0" bIns="0" anchor="ctr" anchorCtr="0">
            <a:noAutofit/>
          </a:bodyPr>
          <a:lstStyle/>
          <a:p>
            <a:pPr algn="ctr"/>
            <a:r>
              <a:rPr lang="en-US" altLang="zh-CN" sz="4000" dirty="0">
                <a:solidFill>
                  <a:srgbClr val="FFFFFF"/>
                </a:solidFill>
                <a:cs typeface="+mn-ea"/>
                <a:sym typeface="+mn-lt"/>
              </a:rPr>
              <a:t>1</a:t>
            </a:r>
            <a:endParaRPr lang="zh-CN" altLang="en-US" sz="4000" dirty="0">
              <a:solidFill>
                <a:srgbClr val="FFFFFF"/>
              </a:solidFill>
              <a:cs typeface="+mn-ea"/>
              <a:sym typeface="+mn-lt"/>
            </a:endParaRPr>
          </a:p>
        </p:txBody>
      </p:sp>
      <p:pic>
        <p:nvPicPr>
          <p:cNvPr id="2" name="图片 1" descr="蓝色nuaa"/>
          <p:cNvPicPr>
            <a:picLocks noChangeAspect="1"/>
          </p:cNvPicPr>
          <p:nvPr/>
        </p:nvPicPr>
        <p:blipFill>
          <a:blip r:embed="rId8"/>
          <a:stretch>
            <a:fillRect/>
          </a:stretch>
        </p:blipFill>
        <p:spPr>
          <a:xfrm>
            <a:off x="8205470" y="-1332230"/>
            <a:ext cx="3599815" cy="3599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278165"/>
            <a:ext cx="4377259" cy="817879"/>
            <a:chOff x="6010521" y="2192502"/>
            <a:chExt cx="6563308" cy="1226336"/>
          </a:xfrm>
        </p:grpSpPr>
        <p:sp>
          <p:nvSpPr>
            <p:cNvPr id="2" name="MH_Title"/>
            <p:cNvSpPr/>
            <p:nvPr>
              <p:custDataLst>
                <p:tags r:id="rId2"/>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问题的提出</a:t>
              </a:r>
              <a:endParaRPr lang="en-US" altLang="zh-CN" sz="3600" spc="600" dirty="0">
                <a:solidFill>
                  <a:schemeClr val="tx1"/>
                </a:solidFill>
                <a:cs typeface="+mn-ea"/>
                <a:sym typeface="+mn-lt"/>
              </a:endParaRPr>
            </a:p>
          </p:txBody>
        </p:sp>
        <p:sp>
          <p:nvSpPr>
            <p:cNvPr id="3" name="MH_Others_1"/>
            <p:cNvSpPr/>
            <p:nvPr>
              <p:custDataLst>
                <p:tags r:id="rId3"/>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4" name="MH_Number"/>
            <p:cNvSpPr/>
            <p:nvPr>
              <p:custDataLst>
                <p:tags r:id="rId4"/>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p:pic>
        <p:nvPicPr>
          <p:cNvPr id="10" name="Picture 2" descr="https://elitedatascience.com/wp-content/uploads/2018/05/What-Goes-Into-a-Successful-Model.jpg">
            <a:extLst>
              <a:ext uri="{FF2B5EF4-FFF2-40B4-BE49-F238E27FC236}">
                <a16:creationId xmlns:a16="http://schemas.microsoft.com/office/drawing/2014/main" id="{395FACAB-B704-4498-881D-27DDE4CAE0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7372" y="1692945"/>
            <a:ext cx="9177255" cy="4198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箭头: 右 5">
            <a:extLst>
              <a:ext uri="{FF2B5EF4-FFF2-40B4-BE49-F238E27FC236}">
                <a16:creationId xmlns:a16="http://schemas.microsoft.com/office/drawing/2014/main" id="{AB81AA0B-5E6E-4187-A408-52766D1B5999}"/>
              </a:ext>
            </a:extLst>
          </p:cNvPr>
          <p:cNvSpPr/>
          <p:nvPr/>
        </p:nvSpPr>
        <p:spPr>
          <a:xfrm rot="10800000">
            <a:off x="8701872" y="3520692"/>
            <a:ext cx="492369" cy="27130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1" name="箭头: 右 10">
            <a:extLst>
              <a:ext uri="{FF2B5EF4-FFF2-40B4-BE49-F238E27FC236}">
                <a16:creationId xmlns:a16="http://schemas.microsoft.com/office/drawing/2014/main" id="{108874EA-0240-43AE-986C-BA61B2B7102C}"/>
              </a:ext>
            </a:extLst>
          </p:cNvPr>
          <p:cNvSpPr/>
          <p:nvPr/>
        </p:nvSpPr>
        <p:spPr>
          <a:xfrm rot="10800000">
            <a:off x="8701871" y="3924301"/>
            <a:ext cx="492369" cy="27130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2" name="箭头: 右 11">
            <a:extLst>
              <a:ext uri="{FF2B5EF4-FFF2-40B4-BE49-F238E27FC236}">
                <a16:creationId xmlns:a16="http://schemas.microsoft.com/office/drawing/2014/main" id="{91A44E40-5323-487A-9194-22306DD58737}"/>
              </a:ext>
            </a:extLst>
          </p:cNvPr>
          <p:cNvSpPr/>
          <p:nvPr/>
        </p:nvSpPr>
        <p:spPr>
          <a:xfrm rot="10800000">
            <a:off x="8701870" y="4303209"/>
            <a:ext cx="492369" cy="27130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4" name="箭头: 右 13">
            <a:extLst>
              <a:ext uri="{FF2B5EF4-FFF2-40B4-BE49-F238E27FC236}">
                <a16:creationId xmlns:a16="http://schemas.microsoft.com/office/drawing/2014/main" id="{00771EF1-2553-4297-A8AE-15086B57E884}"/>
              </a:ext>
            </a:extLst>
          </p:cNvPr>
          <p:cNvSpPr/>
          <p:nvPr/>
        </p:nvSpPr>
        <p:spPr>
          <a:xfrm rot="10800000">
            <a:off x="8701869" y="4656855"/>
            <a:ext cx="492369" cy="27130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5" name="箭头: 右 14">
            <a:extLst>
              <a:ext uri="{FF2B5EF4-FFF2-40B4-BE49-F238E27FC236}">
                <a16:creationId xmlns:a16="http://schemas.microsoft.com/office/drawing/2014/main" id="{75257F70-146D-4171-A7C0-64B15896AF63}"/>
              </a:ext>
            </a:extLst>
          </p:cNvPr>
          <p:cNvSpPr/>
          <p:nvPr/>
        </p:nvSpPr>
        <p:spPr>
          <a:xfrm rot="10800000">
            <a:off x="8209500" y="5014969"/>
            <a:ext cx="492369" cy="27130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6" name="图片 15">
            <a:extLst>
              <a:ext uri="{FF2B5EF4-FFF2-40B4-BE49-F238E27FC236}">
                <a16:creationId xmlns:a16="http://schemas.microsoft.com/office/drawing/2014/main" id="{D95EDB40-B15E-452C-82AA-F33834B9787D}"/>
              </a:ext>
            </a:extLst>
          </p:cNvPr>
          <p:cNvPicPr>
            <a:picLocks noChangeAspect="1"/>
          </p:cNvPicPr>
          <p:nvPr/>
        </p:nvPicPr>
        <p:blipFill>
          <a:blip r:embed="rId8"/>
          <a:stretch>
            <a:fillRect/>
          </a:stretch>
        </p:blipFill>
        <p:spPr>
          <a:xfrm>
            <a:off x="8999623" y="0"/>
            <a:ext cx="3192377" cy="3079705"/>
          </a:xfrm>
          <a:prstGeom prst="rect">
            <a:avLst/>
          </a:prstGeom>
        </p:spPr>
      </p:pic>
      <p:pic>
        <p:nvPicPr>
          <p:cNvPr id="17" name="图片 16" descr="Snipaste_2020-12-03_11-50-01">
            <a:extLst>
              <a:ext uri="{FF2B5EF4-FFF2-40B4-BE49-F238E27FC236}">
                <a16:creationId xmlns:a16="http://schemas.microsoft.com/office/drawing/2014/main" id="{F9E6F95F-9878-4475-A496-DA9610BF54F2}"/>
              </a:ext>
            </a:extLst>
          </p:cNvPr>
          <p:cNvPicPr/>
          <p:nvPr/>
        </p:nvPicPr>
        <p:blipFill>
          <a:blip r:embed="rId9"/>
          <a:stretch>
            <a:fillRect/>
          </a:stretch>
        </p:blipFill>
        <p:spPr>
          <a:xfrm>
            <a:off x="8521003" y="-26288"/>
            <a:ext cx="3640786" cy="3012961"/>
          </a:xfrm>
          <a:prstGeom prst="rect">
            <a:avLst/>
          </a:prstGeom>
        </p:spPr>
      </p:pic>
      <p:sp>
        <p:nvSpPr>
          <p:cNvPr id="7" name="矩形 6">
            <a:extLst>
              <a:ext uri="{FF2B5EF4-FFF2-40B4-BE49-F238E27FC236}">
                <a16:creationId xmlns:a16="http://schemas.microsoft.com/office/drawing/2014/main" id="{B3279FCF-A00B-4E50-9703-B30DA37C2E33}"/>
              </a:ext>
            </a:extLst>
          </p:cNvPr>
          <p:cNvSpPr/>
          <p:nvPr/>
        </p:nvSpPr>
        <p:spPr>
          <a:xfrm>
            <a:off x="6096000" y="4656855"/>
            <a:ext cx="2304422" cy="271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CC6F39A9-1360-45A7-9949-6ADE598DEE89}"/>
              </a:ext>
            </a:extLst>
          </p:cNvPr>
          <p:cNvGrpSpPr/>
          <p:nvPr/>
        </p:nvGrpSpPr>
        <p:grpSpPr>
          <a:xfrm>
            <a:off x="8355198" y="4056137"/>
            <a:ext cx="1678080" cy="565984"/>
            <a:chOff x="8355198" y="4056137"/>
            <a:chExt cx="1678080" cy="565984"/>
          </a:xfrm>
        </p:grpSpPr>
        <p:sp>
          <p:nvSpPr>
            <p:cNvPr id="9" name="对话气泡: 椭圆形 8">
              <a:extLst>
                <a:ext uri="{FF2B5EF4-FFF2-40B4-BE49-F238E27FC236}">
                  <a16:creationId xmlns:a16="http://schemas.microsoft.com/office/drawing/2014/main" id="{B9162D84-E86A-4322-9A87-0FD0D8C2C812}"/>
                </a:ext>
              </a:extLst>
            </p:cNvPr>
            <p:cNvSpPr/>
            <p:nvPr/>
          </p:nvSpPr>
          <p:spPr>
            <a:xfrm>
              <a:off x="8355198" y="4056137"/>
              <a:ext cx="1678080" cy="565984"/>
            </a:xfrm>
            <a:prstGeom prst="wedgeEllipseCallout">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BF2CCCF-5113-4974-8AC3-DC40FFAE0A06}"/>
                </a:ext>
              </a:extLst>
            </p:cNvPr>
            <p:cNvSpPr txBox="1"/>
            <p:nvPr/>
          </p:nvSpPr>
          <p:spPr>
            <a:xfrm>
              <a:off x="8521003" y="4149169"/>
              <a:ext cx="1393440" cy="369332"/>
            </a:xfrm>
            <a:prstGeom prst="rect">
              <a:avLst/>
            </a:prstGeom>
            <a:noFill/>
          </p:spPr>
          <p:txBody>
            <a:bodyPr wrap="square" rtlCol="0">
              <a:spAutoFit/>
            </a:bodyPr>
            <a:lstStyle/>
            <a:p>
              <a:r>
                <a:rPr lang="zh-CN" altLang="en-US" dirty="0">
                  <a:solidFill>
                    <a:schemeClr val="bg1"/>
                  </a:solidFill>
                </a:rPr>
                <a:t>本文切入点</a:t>
              </a:r>
            </a:p>
          </p:txBody>
        </p:sp>
      </p:grpSp>
    </p:spTree>
    <p:custDataLst>
      <p:tags r:id="rId1"/>
    </p:custDataLst>
    <p:extLst>
      <p:ext uri="{BB962C8B-B14F-4D97-AF65-F5344CB8AC3E}">
        <p14:creationId xmlns:p14="http://schemas.microsoft.com/office/powerpoint/2010/main" val="39288125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7"/>
                                        </p:tgtEl>
                                      </p:cBhvr>
                                    </p:animEffect>
                                    <p:set>
                                      <p:cBhvr>
                                        <p:cTn id="55" dur="1" fill="hold">
                                          <p:stCondLst>
                                            <p:cond delay="499"/>
                                          </p:stCondLst>
                                        </p:cTn>
                                        <p:tgtEl>
                                          <p:spTgt spid="1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1+#ppt_w/2"/>
                                          </p:val>
                                        </p:tav>
                                        <p:tav tm="100000">
                                          <p:val>
                                            <p:strVal val="#ppt_x"/>
                                          </p:val>
                                        </p:tav>
                                      </p:tavLst>
                                    </p:anim>
                                    <p:anim calcmode="lin" valueType="num">
                                      <p:cBhvr additive="base">
                                        <p:cTn id="6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1+#ppt_w/2"/>
                                          </p:val>
                                        </p:tav>
                                        <p:tav tm="100000">
                                          <p:val>
                                            <p:strVal val="#ppt_x"/>
                                          </p:val>
                                        </p:tav>
                                      </p:tavLst>
                                    </p:anim>
                                    <p:anim calcmode="lin" valueType="num">
                                      <p:cBhvr additive="base">
                                        <p:cTn id="7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5"/>
                                        </p:tgtEl>
                                      </p:cBhvr>
                                    </p:animEffect>
                                    <p:set>
                                      <p:cBhvr>
                                        <p:cTn id="77" dur="1" fill="hold">
                                          <p:stCondLst>
                                            <p:cond delay="499"/>
                                          </p:stCondLst>
                                        </p:cTn>
                                        <p:tgtEl>
                                          <p:spTgt spid="1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2" grpId="0" animBg="1"/>
      <p:bldP spid="12" grpId="1" animBg="1"/>
      <p:bldP spid="14" grpId="0" animBg="1"/>
      <p:bldP spid="14" grpId="1" animBg="1"/>
      <p:bldP spid="15" grpId="0" animBg="1"/>
      <p:bldP spid="15" grpId="1"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278165"/>
            <a:ext cx="4377259" cy="817879"/>
            <a:chOff x="6010521" y="2192502"/>
            <a:chExt cx="6563308" cy="1226336"/>
          </a:xfrm>
        </p:grpSpPr>
        <p:sp>
          <p:nvSpPr>
            <p:cNvPr id="2" name="MH_Title"/>
            <p:cNvSpPr/>
            <p:nvPr>
              <p:custDataLst>
                <p:tags r:id="rId2"/>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问题的提出</a:t>
              </a:r>
              <a:endParaRPr lang="en-US" altLang="zh-CN" sz="3600" spc="600" dirty="0">
                <a:solidFill>
                  <a:schemeClr val="tx1"/>
                </a:solidFill>
                <a:cs typeface="+mn-ea"/>
                <a:sym typeface="+mn-lt"/>
              </a:endParaRPr>
            </a:p>
          </p:txBody>
        </p:sp>
        <p:sp>
          <p:nvSpPr>
            <p:cNvPr id="3" name="MH_Others_1"/>
            <p:cNvSpPr/>
            <p:nvPr>
              <p:custDataLst>
                <p:tags r:id="rId3"/>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4" name="MH_Number"/>
            <p:cNvSpPr/>
            <p:nvPr>
              <p:custDataLst>
                <p:tags r:id="rId4"/>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p:pic>
        <p:nvPicPr>
          <p:cNvPr id="13" name="图片 12">
            <a:extLst>
              <a:ext uri="{FF2B5EF4-FFF2-40B4-BE49-F238E27FC236}">
                <a16:creationId xmlns:a16="http://schemas.microsoft.com/office/drawing/2014/main" id="{84EC7B48-C5F6-489C-8AB5-B1ED3C4196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0187" y="1713663"/>
            <a:ext cx="9191625" cy="4495800"/>
          </a:xfrm>
          <a:prstGeom prst="rect">
            <a:avLst/>
          </a:prstGeom>
        </p:spPr>
      </p:pic>
      <p:sp>
        <p:nvSpPr>
          <p:cNvPr id="19" name="矩形 18">
            <a:extLst>
              <a:ext uri="{FF2B5EF4-FFF2-40B4-BE49-F238E27FC236}">
                <a16:creationId xmlns:a16="http://schemas.microsoft.com/office/drawing/2014/main" id="{7277F97A-8EEE-4719-B71C-5DCF6F3B3315}"/>
              </a:ext>
            </a:extLst>
          </p:cNvPr>
          <p:cNvSpPr/>
          <p:nvPr/>
        </p:nvSpPr>
        <p:spPr>
          <a:xfrm>
            <a:off x="7918101" y="3938954"/>
            <a:ext cx="2723103" cy="22608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ABFF8AA4-9AE9-4B04-B318-59B8F7C7A887}"/>
              </a:ext>
            </a:extLst>
          </p:cNvPr>
          <p:cNvSpPr/>
          <p:nvPr/>
        </p:nvSpPr>
        <p:spPr>
          <a:xfrm rot="16200000">
            <a:off x="8078874" y="5269942"/>
            <a:ext cx="572757" cy="32154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242EBA55-7657-4F1E-8C0F-96F289607EB6}"/>
              </a:ext>
            </a:extLst>
          </p:cNvPr>
          <p:cNvSpPr/>
          <p:nvPr/>
        </p:nvSpPr>
        <p:spPr>
          <a:xfrm rot="10800000">
            <a:off x="10793604" y="4266781"/>
            <a:ext cx="572757" cy="32154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15C485BC-7D3D-4583-A3A0-79BACB2759E0}"/>
              </a:ext>
            </a:extLst>
          </p:cNvPr>
          <p:cNvSpPr/>
          <p:nvPr/>
        </p:nvSpPr>
        <p:spPr>
          <a:xfrm rot="10800000">
            <a:off x="10793604" y="4983562"/>
            <a:ext cx="572757" cy="32154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713885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278165"/>
            <a:ext cx="4377259" cy="817879"/>
            <a:chOff x="6010521" y="2192502"/>
            <a:chExt cx="6563308" cy="1226336"/>
          </a:xfrm>
        </p:grpSpPr>
        <p:sp>
          <p:nvSpPr>
            <p:cNvPr id="2" name="MH_Title"/>
            <p:cNvSpPr/>
            <p:nvPr>
              <p:custDataLst>
                <p:tags r:id="rId2"/>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问题的提出</a:t>
              </a:r>
              <a:endParaRPr lang="en-US" altLang="zh-CN" sz="3600" spc="600" dirty="0">
                <a:solidFill>
                  <a:schemeClr val="tx1"/>
                </a:solidFill>
                <a:cs typeface="+mn-ea"/>
                <a:sym typeface="+mn-lt"/>
              </a:endParaRPr>
            </a:p>
          </p:txBody>
        </p:sp>
        <p:sp>
          <p:nvSpPr>
            <p:cNvPr id="3" name="MH_Others_1"/>
            <p:cNvSpPr/>
            <p:nvPr>
              <p:custDataLst>
                <p:tags r:id="rId3"/>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4" name="MH_Number"/>
            <p:cNvSpPr/>
            <p:nvPr>
              <p:custDataLst>
                <p:tags r:id="rId4"/>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mc:AlternateContent xmlns:mc="http://schemas.openxmlformats.org/markup-compatibility/2006">
        <mc:Choice xmlns:a14="http://schemas.microsoft.com/office/drawing/2010/main" Requires="a14">
          <p:sp>
            <p:nvSpPr>
              <p:cNvPr id="34" name="文本框 33"/>
              <p:cNvSpPr txBox="1"/>
              <p:nvPr/>
            </p:nvSpPr>
            <p:spPr>
              <a:xfrm>
                <a:off x="1095631" y="1668308"/>
                <a:ext cx="9399374" cy="369332"/>
              </a:xfrm>
              <a:prstGeom prst="rect">
                <a:avLst/>
              </a:prstGeom>
              <a:noFill/>
            </p:spPr>
            <p:txBody>
              <a:bodyPr wrap="square" rtlCol="0">
                <a:spAutoFit/>
              </a:bodyPr>
              <a:lstStyle/>
              <a:p>
                <a:r>
                  <a:rPr lang="zh-CN" altLang="en-US" dirty="0"/>
                  <a:t>多任务联合学习总损失函数：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𝑙𝑜𝑠𝑠</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 </m:t>
                    </m:r>
                  </m:oMath>
                </a14:m>
                <a:endParaRPr lang="zh-CN" altLang="en-US" dirty="0"/>
              </a:p>
            </p:txBody>
          </p:sp>
        </mc:Choice>
        <mc:Fallback>
          <p:sp>
            <p:nvSpPr>
              <p:cNvPr id="34" name="文本框 33"/>
              <p:cNvSpPr txBox="1">
                <a:spLocks noRot="1" noChangeAspect="1" noMove="1" noResize="1" noEditPoints="1" noAdjustHandles="1" noChangeArrowheads="1" noChangeShapeType="1" noTextEdit="1"/>
              </p:cNvSpPr>
              <p:nvPr/>
            </p:nvSpPr>
            <p:spPr>
              <a:xfrm>
                <a:off x="1095631" y="1668308"/>
                <a:ext cx="9399374" cy="369332"/>
              </a:xfrm>
              <a:prstGeom prst="rect">
                <a:avLst/>
              </a:prstGeom>
              <a:blipFill>
                <a:blip r:embed="rId7"/>
                <a:stretch>
                  <a:fillRect l="-584" t="-120000" b="-19000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77414C0-8E76-4DDA-97F8-B154E5EB3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631" y="2110843"/>
            <a:ext cx="6400439" cy="4644421"/>
          </a:xfrm>
          <a:prstGeom prst="rect">
            <a:avLst/>
          </a:prstGeom>
        </p:spPr>
      </p:pic>
      <p:sp>
        <p:nvSpPr>
          <p:cNvPr id="10" name="箭头: 右 9">
            <a:extLst>
              <a:ext uri="{FF2B5EF4-FFF2-40B4-BE49-F238E27FC236}">
                <a16:creationId xmlns:a16="http://schemas.microsoft.com/office/drawing/2014/main" id="{9B31CC78-E850-41DA-917C-29847DF825E8}"/>
              </a:ext>
            </a:extLst>
          </p:cNvPr>
          <p:cNvSpPr/>
          <p:nvPr/>
        </p:nvSpPr>
        <p:spPr>
          <a:xfrm>
            <a:off x="574924" y="3185327"/>
            <a:ext cx="520707" cy="2436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BC824BAA-9886-4D60-B719-9F4B353E0545}"/>
              </a:ext>
            </a:extLst>
          </p:cNvPr>
          <p:cNvSpPr/>
          <p:nvPr/>
        </p:nvSpPr>
        <p:spPr>
          <a:xfrm rot="5400000">
            <a:off x="3510717" y="2136316"/>
            <a:ext cx="520707" cy="2436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3CC87B0A-A6E7-46D5-88FD-E11EFBB63CC0}"/>
              </a:ext>
            </a:extLst>
          </p:cNvPr>
          <p:cNvSpPr/>
          <p:nvPr/>
        </p:nvSpPr>
        <p:spPr>
          <a:xfrm rot="16200000">
            <a:off x="3510717" y="4254694"/>
            <a:ext cx="520707" cy="2436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9081423B-004D-4D93-A4C5-3429DABC498C}"/>
              </a:ext>
            </a:extLst>
          </p:cNvPr>
          <p:cNvSpPr/>
          <p:nvPr/>
        </p:nvSpPr>
        <p:spPr>
          <a:xfrm rot="10800000">
            <a:off x="4657903" y="3323844"/>
            <a:ext cx="520707" cy="2436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7840B0F-51BF-4AC3-8DE6-2CF9777782CB}"/>
              </a:ext>
            </a:extLst>
          </p:cNvPr>
          <p:cNvSpPr/>
          <p:nvPr/>
        </p:nvSpPr>
        <p:spPr>
          <a:xfrm>
            <a:off x="6451042" y="2258152"/>
            <a:ext cx="884255" cy="21329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148184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 grpId="0" animBg="1"/>
      <p:bldP spid="10" grpId="1" animBg="1"/>
      <p:bldP spid="13" grpId="0" animBg="1"/>
      <p:bldP spid="13" grpId="1" animBg="1"/>
      <p:bldP spid="14" grpId="0" animBg="1"/>
      <p:bldP spid="14" grpId="1" animBg="1"/>
      <p:bldP spid="15" grpId="0" animBg="1"/>
      <p:bldP spid="15" grpId="1" animBg="1"/>
      <p:bldP spid="11" grpId="0" animBg="1"/>
      <p:bldP spid="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2285" t="17553"/>
          <a:stretch>
            <a:fillRect/>
          </a:stretch>
        </p:blipFill>
        <p:spPr>
          <a:xfrm>
            <a:off x="0" y="0"/>
            <a:ext cx="12192000" cy="6858000"/>
          </a:xfrm>
          <a:prstGeom prst="rect">
            <a:avLst/>
          </a:prstGeom>
        </p:spPr>
      </p:pic>
      <p:pic>
        <p:nvPicPr>
          <p:cNvPr id="2" name="图片 1" descr="蓝色nuaa"/>
          <p:cNvPicPr>
            <a:picLocks noChangeAspect="1"/>
          </p:cNvPicPr>
          <p:nvPr/>
        </p:nvPicPr>
        <p:blipFill>
          <a:blip r:embed="rId8"/>
          <a:stretch>
            <a:fillRect/>
          </a:stretch>
        </p:blipFill>
        <p:spPr>
          <a:xfrm>
            <a:off x="8205470" y="-1332230"/>
            <a:ext cx="3599815" cy="3599815"/>
          </a:xfrm>
          <a:prstGeom prst="rect">
            <a:avLst/>
          </a:prstGeom>
        </p:spPr>
      </p:pic>
      <p:sp>
        <p:nvSpPr>
          <p:cNvPr id="9" name="MH_Title">
            <a:extLst>
              <a:ext uri="{FF2B5EF4-FFF2-40B4-BE49-F238E27FC236}">
                <a16:creationId xmlns:a16="http://schemas.microsoft.com/office/drawing/2014/main" id="{0D2AB7CD-110C-40E0-AB89-AF213D8AC2CD}"/>
              </a:ext>
            </a:extLst>
          </p:cNvPr>
          <p:cNvSpPr/>
          <p:nvPr>
            <p:custDataLst>
              <p:tags r:id="rId2"/>
            </p:custDataLst>
          </p:nvPr>
        </p:nvSpPr>
        <p:spPr>
          <a:xfrm>
            <a:off x="6010522" y="2177416"/>
            <a:ext cx="5508378" cy="124142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4000" spc="600" dirty="0">
                <a:solidFill>
                  <a:schemeClr val="tx1"/>
                </a:solidFill>
                <a:cs typeface="+mn-ea"/>
                <a:sym typeface="+mn-lt"/>
              </a:rPr>
              <a:t>  解决方案</a:t>
            </a:r>
            <a:endParaRPr lang="en-US" altLang="zh-CN" sz="4000" spc="600" dirty="0">
              <a:solidFill>
                <a:schemeClr val="tx1"/>
              </a:solidFill>
              <a:cs typeface="+mn-ea"/>
              <a:sym typeface="+mn-lt"/>
            </a:endParaRPr>
          </a:p>
        </p:txBody>
      </p:sp>
      <p:sp>
        <p:nvSpPr>
          <p:cNvPr id="11" name="MH_Others_1">
            <a:extLst>
              <a:ext uri="{FF2B5EF4-FFF2-40B4-BE49-F238E27FC236}">
                <a16:creationId xmlns:a16="http://schemas.microsoft.com/office/drawing/2014/main" id="{9E87945E-3DB1-4D60-8458-10EE7B7FFAAF}"/>
              </a:ext>
            </a:extLst>
          </p:cNvPr>
          <p:cNvSpPr/>
          <p:nvPr>
            <p:custDataLst>
              <p:tags r:id="rId3"/>
            </p:custDataLst>
          </p:nvPr>
        </p:nvSpPr>
        <p:spPr>
          <a:xfrm>
            <a:off x="5979487" y="2251522"/>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10" name="MH_Number">
            <a:extLst>
              <a:ext uri="{FF2B5EF4-FFF2-40B4-BE49-F238E27FC236}">
                <a16:creationId xmlns:a16="http://schemas.microsoft.com/office/drawing/2014/main" id="{CA98C672-9C7B-4006-99D5-B8945C89607E}"/>
              </a:ext>
            </a:extLst>
          </p:cNvPr>
          <p:cNvSpPr/>
          <p:nvPr>
            <p:custDataLst>
              <p:tags r:id="rId4"/>
            </p:custDataLst>
          </p:nvPr>
        </p:nvSpPr>
        <p:spPr>
          <a:xfrm>
            <a:off x="6078827" y="2267585"/>
            <a:ext cx="535059" cy="536218"/>
          </a:xfrm>
          <a:prstGeom prst="rect">
            <a:avLst/>
          </a:prstGeom>
        </p:spPr>
        <p:txBody>
          <a:bodyPr wrap="square" lIns="0" tIns="0" rIns="0" bIns="0" anchor="ctr" anchorCtr="0">
            <a:noAutofit/>
          </a:bodyPr>
          <a:lstStyle/>
          <a:p>
            <a:pPr algn="ctr"/>
            <a:r>
              <a:rPr lang="en-US" altLang="zh-CN" sz="4000" dirty="0">
                <a:solidFill>
                  <a:srgbClr val="FFFFFF"/>
                </a:solidFill>
                <a:cs typeface="+mn-ea"/>
                <a:sym typeface="+mn-lt"/>
              </a:rPr>
              <a:t>2</a:t>
            </a:r>
            <a:endParaRPr lang="zh-CN" altLang="en-US" sz="4000" dirty="0">
              <a:solidFill>
                <a:srgbClr val="FFFFFF"/>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4F96BA0-B757-4ABD-8E0C-F342C734D002}"/>
              </a:ext>
            </a:extLst>
          </p:cNvPr>
          <p:cNvGrpSpPr/>
          <p:nvPr/>
        </p:nvGrpSpPr>
        <p:grpSpPr>
          <a:xfrm>
            <a:off x="0" y="278165"/>
            <a:ext cx="4377259" cy="817879"/>
            <a:chOff x="6010521" y="2192502"/>
            <a:chExt cx="6563308" cy="1226336"/>
          </a:xfrm>
        </p:grpSpPr>
        <p:sp>
          <p:nvSpPr>
            <p:cNvPr id="8" name="MH_Title">
              <a:extLst>
                <a:ext uri="{FF2B5EF4-FFF2-40B4-BE49-F238E27FC236}">
                  <a16:creationId xmlns:a16="http://schemas.microsoft.com/office/drawing/2014/main" id="{0D3A68F2-0C29-4D52-A955-37960A6D391D}"/>
                </a:ext>
              </a:extLst>
            </p:cNvPr>
            <p:cNvSpPr/>
            <p:nvPr>
              <p:custDataLst>
                <p:tags r:id="rId3"/>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解决方案</a:t>
              </a:r>
              <a:endParaRPr lang="en-US" altLang="zh-CN" sz="3600" spc="600" dirty="0">
                <a:solidFill>
                  <a:schemeClr val="tx1"/>
                </a:solidFill>
                <a:cs typeface="+mn-ea"/>
                <a:sym typeface="+mn-lt"/>
              </a:endParaRPr>
            </a:p>
          </p:txBody>
        </p:sp>
        <p:sp>
          <p:nvSpPr>
            <p:cNvPr id="9" name="MH_Others_1">
              <a:extLst>
                <a:ext uri="{FF2B5EF4-FFF2-40B4-BE49-F238E27FC236}">
                  <a16:creationId xmlns:a16="http://schemas.microsoft.com/office/drawing/2014/main" id="{23CBA47E-CAF9-4FCA-BED1-4E2527132D7C}"/>
                </a:ext>
              </a:extLst>
            </p:cNvPr>
            <p:cNvSpPr/>
            <p:nvPr>
              <p:custDataLst>
                <p:tags r:id="rId4"/>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10" name="MH_Number">
              <a:extLst>
                <a:ext uri="{FF2B5EF4-FFF2-40B4-BE49-F238E27FC236}">
                  <a16:creationId xmlns:a16="http://schemas.microsoft.com/office/drawing/2014/main" id="{E1BCB9F8-3DC5-42A6-A7BE-8DE425686E89}"/>
                </a:ext>
              </a:extLst>
            </p:cNvPr>
            <p:cNvSpPr/>
            <p:nvPr>
              <p:custDataLst>
                <p:tags r:id="rId5"/>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5F67C0-0822-431D-84DE-098E912A72F2}"/>
                  </a:ext>
                </a:extLst>
              </p:cNvPr>
              <p:cNvSpPr txBox="1"/>
              <p:nvPr/>
            </p:nvSpPr>
            <p:spPr>
              <a:xfrm>
                <a:off x="1256044" y="1524893"/>
                <a:ext cx="7546312" cy="369332"/>
              </a:xfrm>
              <a:prstGeom prst="rect">
                <a:avLst/>
              </a:prstGeom>
              <a:noFill/>
            </p:spPr>
            <p:txBody>
              <a:bodyPr wrap="square" rtlCol="0">
                <a:spAutoFit/>
              </a:bodyPr>
              <a:lstStyle/>
              <a:p>
                <a:r>
                  <a:rPr lang="zh-CN" altLang="en-US" dirty="0"/>
                  <a:t>假设输入数据为</a:t>
                </a:r>
                <a14:m>
                  <m:oMath xmlns:m="http://schemas.openxmlformats.org/officeDocument/2006/math">
                    <m:r>
                      <a:rPr lang="en-US" altLang="zh-CN" b="0" i="1" smtClean="0">
                        <a:latin typeface="Cambria Math" panose="02040503050406030204" pitchFamily="18" charset="0"/>
                      </a:rPr>
                      <m:t>𝑋</m:t>
                    </m:r>
                  </m:oMath>
                </a14:m>
                <a:r>
                  <a:rPr lang="zh-CN" altLang="en-US" dirty="0"/>
                  <a:t>，参数矩阵为</a:t>
                </a:r>
                <a14:m>
                  <m:oMath xmlns:m="http://schemas.openxmlformats.org/officeDocument/2006/math">
                    <m:r>
                      <m:rPr>
                        <m:sty m:val="p"/>
                      </m:rPr>
                      <a:rPr lang="en-US" altLang="zh-CN" i="1" dirty="0" smtClean="0">
                        <a:latin typeface="Cambria Math" panose="02040503050406030204" pitchFamily="18" charset="0"/>
                      </a:rPr>
                      <m:t>W</m:t>
                    </m:r>
                    <m:r>
                      <a:rPr lang="en-US" altLang="zh-CN" i="1">
                        <a:latin typeface="Cambria Math" panose="02040503050406030204" pitchFamily="18" charset="0"/>
                      </a:rPr>
                      <m:t> </m:t>
                    </m:r>
                  </m:oMath>
                </a14:m>
                <a:r>
                  <a:rPr lang="zh-CN" altLang="en-US" dirty="0"/>
                  <a:t>，模型输出为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𝑊</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，真实输出为</a:t>
                </a:r>
                <a14:m>
                  <m:oMath xmlns:m="http://schemas.openxmlformats.org/officeDocument/2006/math">
                    <m:r>
                      <a:rPr lang="en-US" altLang="zh-CN" b="0" i="1" smtClean="0">
                        <a:latin typeface="Cambria Math" panose="02040503050406030204" pitchFamily="18" charset="0"/>
                      </a:rPr>
                      <m:t>𝑦</m:t>
                    </m:r>
                  </m:oMath>
                </a14:m>
                <a:endParaRPr lang="zh-CN" altLang="en-US" dirty="0"/>
              </a:p>
            </p:txBody>
          </p:sp>
        </mc:Choice>
        <mc:Fallback>
          <p:sp>
            <p:nvSpPr>
              <p:cNvPr id="6" name="文本框 5">
                <a:extLst>
                  <a:ext uri="{FF2B5EF4-FFF2-40B4-BE49-F238E27FC236}">
                    <a16:creationId xmlns:a16="http://schemas.microsoft.com/office/drawing/2014/main" id="{FD5F67C0-0822-431D-84DE-098E912A72F2}"/>
                  </a:ext>
                </a:extLst>
              </p:cNvPr>
              <p:cNvSpPr txBox="1">
                <a:spLocks noRot="1" noChangeAspect="1" noMove="1" noResize="1" noEditPoints="1" noAdjustHandles="1" noChangeArrowheads="1" noChangeShapeType="1" noTextEdit="1"/>
              </p:cNvSpPr>
              <p:nvPr/>
            </p:nvSpPr>
            <p:spPr>
              <a:xfrm>
                <a:off x="1256044" y="1524893"/>
                <a:ext cx="7546312" cy="369332"/>
              </a:xfrm>
              <a:prstGeom prst="rect">
                <a:avLst/>
              </a:prstGeom>
              <a:blipFill>
                <a:blip r:embed="rId8"/>
                <a:stretch>
                  <a:fillRect l="-646" t="-11475" b="-213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8765F06F-EF0B-450C-89DB-053BDE82EC35}"/>
                  </a:ext>
                </a:extLst>
              </p:cNvPr>
              <p:cNvSpPr txBox="1"/>
              <p:nvPr/>
            </p:nvSpPr>
            <p:spPr>
              <a:xfrm>
                <a:off x="1256044" y="2351314"/>
                <a:ext cx="7847763" cy="369332"/>
              </a:xfrm>
              <a:prstGeom prst="rect">
                <a:avLst/>
              </a:prstGeom>
              <a:noFill/>
            </p:spPr>
            <p:txBody>
              <a:bodyPr wrap="square" rtlCol="0">
                <a:spAutoFit/>
              </a:bodyPr>
              <a:lstStyle/>
              <a:p>
                <a:r>
                  <a:rPr lang="en-US" altLang="zh-CN" dirty="0"/>
                  <a:t>1</a:t>
                </a:r>
                <a:r>
                  <a:rPr lang="zh-CN" altLang="en-US" dirty="0"/>
                  <a:t>）对于回归任务：定义其概率是以输出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𝑊</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为均值的高斯似然</a:t>
                </a:r>
              </a:p>
            </p:txBody>
          </p:sp>
        </mc:Choice>
        <mc:Fallback>
          <p:sp>
            <p:nvSpPr>
              <p:cNvPr id="11" name="文本框 10">
                <a:extLst>
                  <a:ext uri="{FF2B5EF4-FFF2-40B4-BE49-F238E27FC236}">
                    <a16:creationId xmlns:a16="http://schemas.microsoft.com/office/drawing/2014/main" id="{8765F06F-EF0B-450C-89DB-053BDE82EC35}"/>
                  </a:ext>
                </a:extLst>
              </p:cNvPr>
              <p:cNvSpPr txBox="1">
                <a:spLocks noRot="1" noChangeAspect="1" noMove="1" noResize="1" noEditPoints="1" noAdjustHandles="1" noChangeArrowheads="1" noChangeShapeType="1" noTextEdit="1"/>
              </p:cNvSpPr>
              <p:nvPr/>
            </p:nvSpPr>
            <p:spPr>
              <a:xfrm>
                <a:off x="1256044" y="2351314"/>
                <a:ext cx="7847763" cy="369332"/>
              </a:xfrm>
              <a:prstGeom prst="rect">
                <a:avLst/>
              </a:prstGeom>
              <a:blipFill>
                <a:blip r:embed="rId9"/>
                <a:stretch>
                  <a:fillRect l="-622" t="-13333" b="-2833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8692A38-D14D-49B6-A090-C1B68F52775B}"/>
              </a:ext>
            </a:extLst>
          </p:cNvPr>
          <p:cNvPicPr>
            <a:picLocks noChangeAspect="1"/>
          </p:cNvPicPr>
          <p:nvPr/>
        </p:nvPicPr>
        <p:blipFill>
          <a:blip r:embed="rId10"/>
          <a:stretch>
            <a:fillRect/>
          </a:stretch>
        </p:blipFill>
        <p:spPr>
          <a:xfrm>
            <a:off x="3237767" y="2944373"/>
            <a:ext cx="2762250" cy="466725"/>
          </a:xfrm>
          <a:prstGeom prst="rect">
            <a:avLst/>
          </a:prstGeom>
        </p:spPr>
      </p:pic>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EC23F94-5B8A-4ADE-9EDC-CFB1779CFD63}"/>
                  </a:ext>
                </a:extLst>
              </p:cNvPr>
              <p:cNvSpPr txBox="1"/>
              <p:nvPr/>
            </p:nvSpPr>
            <p:spPr>
              <a:xfrm>
                <a:off x="1256043" y="3768023"/>
                <a:ext cx="7847763" cy="369332"/>
              </a:xfrm>
              <a:prstGeom prst="rect">
                <a:avLst/>
              </a:prstGeom>
              <a:noFill/>
            </p:spPr>
            <p:txBody>
              <a:bodyPr wrap="square" rtlCol="0">
                <a:spAutoFit/>
              </a:bodyPr>
              <a:lstStyle/>
              <a:p>
                <a:r>
                  <a:rPr lang="en-US" altLang="zh-CN" dirty="0"/>
                  <a:t>2</a:t>
                </a:r>
                <a:r>
                  <a:rPr lang="zh-CN" altLang="en-US" dirty="0"/>
                  <a:t>）对于分类任务：通过</a:t>
                </a:r>
                <a14:m>
                  <m:oMath xmlns:m="http://schemas.openxmlformats.org/officeDocument/2006/math">
                    <m:r>
                      <a:rPr lang="en-US" altLang="zh-CN" b="0" i="1" smtClean="0">
                        <a:latin typeface="Cambria Math" panose="02040503050406030204" pitchFamily="18" charset="0"/>
                      </a:rPr>
                      <m:t>𝑆𝑜𝑓𝑡𝑚𝑎𝑥</m:t>
                    </m:r>
                  </m:oMath>
                </a14:m>
                <a:r>
                  <a:rPr lang="zh-CN" altLang="en-US" dirty="0"/>
                  <a:t>将输出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𝑊</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 转化为概率的形式</a:t>
                </a:r>
              </a:p>
            </p:txBody>
          </p:sp>
        </mc:Choice>
        <mc:Fallback>
          <p:sp>
            <p:nvSpPr>
              <p:cNvPr id="15" name="文本框 14">
                <a:extLst>
                  <a:ext uri="{FF2B5EF4-FFF2-40B4-BE49-F238E27FC236}">
                    <a16:creationId xmlns:a16="http://schemas.microsoft.com/office/drawing/2014/main" id="{EEC23F94-5B8A-4ADE-9EDC-CFB1779CFD63}"/>
                  </a:ext>
                </a:extLst>
              </p:cNvPr>
              <p:cNvSpPr txBox="1">
                <a:spLocks noRot="1" noChangeAspect="1" noMove="1" noResize="1" noEditPoints="1" noAdjustHandles="1" noChangeArrowheads="1" noChangeShapeType="1" noTextEdit="1"/>
              </p:cNvSpPr>
              <p:nvPr/>
            </p:nvSpPr>
            <p:spPr>
              <a:xfrm>
                <a:off x="1256043" y="3768023"/>
                <a:ext cx="7847763" cy="369332"/>
              </a:xfrm>
              <a:prstGeom prst="rect">
                <a:avLst/>
              </a:prstGeom>
              <a:blipFill>
                <a:blip r:embed="rId11"/>
                <a:stretch>
                  <a:fillRect l="-622" t="-11475" b="-26230"/>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839E6149-EAC8-497D-A823-F4D09733460C}"/>
              </a:ext>
            </a:extLst>
          </p:cNvPr>
          <p:cNvPicPr>
            <a:picLocks noChangeAspect="1"/>
          </p:cNvPicPr>
          <p:nvPr/>
        </p:nvPicPr>
        <p:blipFill>
          <a:blip r:embed="rId12"/>
          <a:stretch>
            <a:fillRect/>
          </a:stretch>
        </p:blipFill>
        <p:spPr>
          <a:xfrm>
            <a:off x="7115802" y="2820547"/>
            <a:ext cx="3105150" cy="714375"/>
          </a:xfrm>
          <a:prstGeom prst="rect">
            <a:avLst/>
          </a:prstGeom>
        </p:spPr>
      </p:pic>
      <p:grpSp>
        <p:nvGrpSpPr>
          <p:cNvPr id="22" name="组合 21">
            <a:extLst>
              <a:ext uri="{FF2B5EF4-FFF2-40B4-BE49-F238E27FC236}">
                <a16:creationId xmlns:a16="http://schemas.microsoft.com/office/drawing/2014/main" id="{627D107C-087C-4E33-B8D7-AFFEC1045064}"/>
              </a:ext>
            </a:extLst>
          </p:cNvPr>
          <p:cNvGrpSpPr/>
          <p:nvPr/>
        </p:nvGrpSpPr>
        <p:grpSpPr>
          <a:xfrm>
            <a:off x="9842354" y="2209907"/>
            <a:ext cx="1678080" cy="565984"/>
            <a:chOff x="9842354" y="2209907"/>
            <a:chExt cx="1678080" cy="565984"/>
          </a:xfrm>
        </p:grpSpPr>
        <p:sp>
          <p:nvSpPr>
            <p:cNvPr id="24" name="对话气泡: 椭圆形 23">
              <a:extLst>
                <a:ext uri="{FF2B5EF4-FFF2-40B4-BE49-F238E27FC236}">
                  <a16:creationId xmlns:a16="http://schemas.microsoft.com/office/drawing/2014/main" id="{7D22099F-151D-44D2-AF73-34228828CA00}"/>
                </a:ext>
              </a:extLst>
            </p:cNvPr>
            <p:cNvSpPr/>
            <p:nvPr/>
          </p:nvSpPr>
          <p:spPr>
            <a:xfrm>
              <a:off x="9842354" y="2209907"/>
              <a:ext cx="1678080" cy="565984"/>
            </a:xfrm>
            <a:prstGeom prst="wedgeEllipseCallout">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DB21BBD-3CE4-4805-8724-7A43A6450678}"/>
                </a:ext>
              </a:extLst>
            </p:cNvPr>
            <p:cNvSpPr txBox="1"/>
            <p:nvPr/>
          </p:nvSpPr>
          <p:spPr>
            <a:xfrm>
              <a:off x="10008159" y="2302939"/>
              <a:ext cx="1393440" cy="369332"/>
            </a:xfrm>
            <a:prstGeom prst="rect">
              <a:avLst/>
            </a:prstGeom>
            <a:noFill/>
          </p:spPr>
          <p:txBody>
            <a:bodyPr wrap="square" rtlCol="0">
              <a:spAutoFit/>
            </a:bodyPr>
            <a:lstStyle/>
            <a:p>
              <a:r>
                <a:rPr lang="zh-CN" altLang="en-US" dirty="0">
                  <a:solidFill>
                    <a:schemeClr val="bg1"/>
                  </a:solidFill>
                </a:rPr>
                <a:t>  正态分布</a:t>
              </a:r>
            </a:p>
          </p:txBody>
        </p:sp>
      </p:grpSp>
      <p:pic>
        <p:nvPicPr>
          <p:cNvPr id="27" name="图片 26">
            <a:extLst>
              <a:ext uri="{FF2B5EF4-FFF2-40B4-BE49-F238E27FC236}">
                <a16:creationId xmlns:a16="http://schemas.microsoft.com/office/drawing/2014/main" id="{17E16442-7B4A-4C43-BB41-67FE96D8EB20}"/>
              </a:ext>
            </a:extLst>
          </p:cNvPr>
          <p:cNvPicPr>
            <a:picLocks noChangeAspect="1"/>
          </p:cNvPicPr>
          <p:nvPr/>
        </p:nvPicPr>
        <p:blipFill>
          <a:blip r:embed="rId13"/>
          <a:stretch>
            <a:fillRect/>
          </a:stretch>
        </p:blipFill>
        <p:spPr>
          <a:xfrm>
            <a:off x="3237767" y="4370456"/>
            <a:ext cx="3248025" cy="476250"/>
          </a:xfrm>
          <a:prstGeom prst="rect">
            <a:avLst/>
          </a:prstGeom>
        </p:spPr>
      </p:pic>
      <p:pic>
        <p:nvPicPr>
          <p:cNvPr id="29" name="图片 28">
            <a:extLst>
              <a:ext uri="{FF2B5EF4-FFF2-40B4-BE49-F238E27FC236}">
                <a16:creationId xmlns:a16="http://schemas.microsoft.com/office/drawing/2014/main" id="{9CB47DAE-D403-48F1-84BE-D12BFBD06EDB}"/>
              </a:ext>
            </a:extLst>
          </p:cNvPr>
          <p:cNvPicPr>
            <a:picLocks noChangeAspect="1"/>
          </p:cNvPicPr>
          <p:nvPr/>
        </p:nvPicPr>
        <p:blipFill>
          <a:blip r:embed="rId14"/>
          <a:stretch>
            <a:fillRect/>
          </a:stretch>
        </p:blipFill>
        <p:spPr>
          <a:xfrm>
            <a:off x="7115802" y="4316314"/>
            <a:ext cx="2952750" cy="666750"/>
          </a:xfrm>
          <a:prstGeom prst="rect">
            <a:avLst/>
          </a:prstGeom>
        </p:spPr>
      </p:pic>
      <p:grpSp>
        <p:nvGrpSpPr>
          <p:cNvPr id="31" name="组合 30">
            <a:extLst>
              <a:ext uri="{FF2B5EF4-FFF2-40B4-BE49-F238E27FC236}">
                <a16:creationId xmlns:a16="http://schemas.microsoft.com/office/drawing/2014/main" id="{A7602D05-AF2B-4AD1-8B19-49F9FA001988}"/>
              </a:ext>
            </a:extLst>
          </p:cNvPr>
          <p:cNvGrpSpPr/>
          <p:nvPr/>
        </p:nvGrpSpPr>
        <p:grpSpPr>
          <a:xfrm>
            <a:off x="9842354" y="3700793"/>
            <a:ext cx="1924266" cy="714375"/>
            <a:chOff x="9842354" y="2209907"/>
            <a:chExt cx="1678080" cy="739363"/>
          </a:xfrm>
        </p:grpSpPr>
        <p:sp>
          <p:nvSpPr>
            <p:cNvPr id="32" name="对话气泡: 椭圆形 31">
              <a:extLst>
                <a:ext uri="{FF2B5EF4-FFF2-40B4-BE49-F238E27FC236}">
                  <a16:creationId xmlns:a16="http://schemas.microsoft.com/office/drawing/2014/main" id="{58AA8FD8-621C-47DD-BA75-02BCE2FB11DD}"/>
                </a:ext>
              </a:extLst>
            </p:cNvPr>
            <p:cNvSpPr/>
            <p:nvPr/>
          </p:nvSpPr>
          <p:spPr>
            <a:xfrm>
              <a:off x="9842354" y="2209907"/>
              <a:ext cx="1678080" cy="565984"/>
            </a:xfrm>
            <a:prstGeom prst="wedgeEllipseCallout">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1E390639-202E-4804-B999-F005247654A4}"/>
                </a:ext>
              </a:extLst>
            </p:cNvPr>
            <p:cNvSpPr txBox="1"/>
            <p:nvPr/>
          </p:nvSpPr>
          <p:spPr>
            <a:xfrm>
              <a:off x="10008159" y="2302939"/>
              <a:ext cx="1393440" cy="646331"/>
            </a:xfrm>
            <a:prstGeom prst="rect">
              <a:avLst/>
            </a:prstGeom>
            <a:noFill/>
          </p:spPr>
          <p:txBody>
            <a:bodyPr wrap="square" rtlCol="0">
              <a:spAutoFit/>
            </a:bodyPr>
            <a:lstStyle/>
            <a:p>
              <a:r>
                <a:rPr lang="zh-CN" altLang="en-US" dirty="0">
                  <a:solidFill>
                    <a:schemeClr val="bg1"/>
                  </a:solidFill>
                </a:rPr>
                <a:t>  </a:t>
              </a:r>
              <a:r>
                <a:rPr lang="en-US" altLang="zh-CN" dirty="0" err="1">
                  <a:solidFill>
                    <a:schemeClr val="bg1"/>
                  </a:solidFill>
                </a:rPr>
                <a:t>Softmax</a:t>
              </a:r>
              <a:r>
                <a:rPr lang="zh-CN" altLang="en-US" dirty="0">
                  <a:solidFill>
                    <a:schemeClr val="bg1"/>
                  </a:solidFill>
                </a:rPr>
                <a:t>函数</a:t>
              </a:r>
            </a:p>
          </p:txBody>
        </p:sp>
      </p:grpSp>
      <p:sp>
        <p:nvSpPr>
          <p:cNvPr id="35" name="文本框 34">
            <a:extLst>
              <a:ext uri="{FF2B5EF4-FFF2-40B4-BE49-F238E27FC236}">
                <a16:creationId xmlns:a16="http://schemas.microsoft.com/office/drawing/2014/main" id="{C7978877-D64E-45CD-AEB8-F6B5DCB578EB}"/>
              </a:ext>
            </a:extLst>
          </p:cNvPr>
          <p:cNvSpPr txBox="1"/>
          <p:nvPr/>
        </p:nvSpPr>
        <p:spPr>
          <a:xfrm>
            <a:off x="1256043" y="5207959"/>
            <a:ext cx="7847763" cy="369332"/>
          </a:xfrm>
          <a:prstGeom prst="rect">
            <a:avLst/>
          </a:prstGeom>
          <a:noFill/>
        </p:spPr>
        <p:txBody>
          <a:bodyPr wrap="square" rtlCol="0">
            <a:spAutoFit/>
          </a:bodyPr>
          <a:lstStyle/>
          <a:p>
            <a:r>
              <a:rPr lang="en-US" altLang="zh-CN" dirty="0"/>
              <a:t>3</a:t>
            </a:r>
            <a:r>
              <a:rPr lang="zh-CN" altLang="en-US" dirty="0"/>
              <a:t>）对于多任务模型：输出是相互独立的，因此其似然为</a:t>
            </a:r>
          </a:p>
        </p:txBody>
      </p:sp>
      <p:pic>
        <p:nvPicPr>
          <p:cNvPr id="36" name="图片 35">
            <a:extLst>
              <a:ext uri="{FF2B5EF4-FFF2-40B4-BE49-F238E27FC236}">
                <a16:creationId xmlns:a16="http://schemas.microsoft.com/office/drawing/2014/main" id="{968B0CD6-B51A-4F5D-A174-F2446B10F093}"/>
              </a:ext>
            </a:extLst>
          </p:cNvPr>
          <p:cNvPicPr>
            <a:picLocks noChangeAspect="1"/>
          </p:cNvPicPr>
          <p:nvPr/>
        </p:nvPicPr>
        <p:blipFill>
          <a:blip r:embed="rId15"/>
          <a:stretch>
            <a:fillRect/>
          </a:stretch>
        </p:blipFill>
        <p:spPr>
          <a:xfrm>
            <a:off x="3237767" y="5840189"/>
            <a:ext cx="4619625" cy="485775"/>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4F96BA0-B757-4ABD-8E0C-F342C734D002}"/>
              </a:ext>
            </a:extLst>
          </p:cNvPr>
          <p:cNvGrpSpPr/>
          <p:nvPr/>
        </p:nvGrpSpPr>
        <p:grpSpPr>
          <a:xfrm>
            <a:off x="0" y="278165"/>
            <a:ext cx="4377259" cy="817879"/>
            <a:chOff x="6010521" y="2192502"/>
            <a:chExt cx="6563308" cy="1226336"/>
          </a:xfrm>
        </p:grpSpPr>
        <p:sp>
          <p:nvSpPr>
            <p:cNvPr id="8" name="MH_Title">
              <a:extLst>
                <a:ext uri="{FF2B5EF4-FFF2-40B4-BE49-F238E27FC236}">
                  <a16:creationId xmlns:a16="http://schemas.microsoft.com/office/drawing/2014/main" id="{0D3A68F2-0C29-4D52-A955-37960A6D391D}"/>
                </a:ext>
              </a:extLst>
            </p:cNvPr>
            <p:cNvSpPr/>
            <p:nvPr>
              <p:custDataLst>
                <p:tags r:id="rId2"/>
              </p:custDataLst>
            </p:nvPr>
          </p:nvSpPr>
          <p:spPr>
            <a:xfrm>
              <a:off x="6010521" y="2192502"/>
              <a:ext cx="6563308" cy="122633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3600" spc="600" dirty="0">
                  <a:solidFill>
                    <a:schemeClr val="tx1"/>
                  </a:solidFill>
                  <a:cs typeface="+mn-ea"/>
                  <a:sym typeface="+mn-lt"/>
                </a:rPr>
                <a:t>解决方案</a:t>
              </a:r>
              <a:endParaRPr lang="en-US" altLang="zh-CN" sz="3600" spc="600" dirty="0">
                <a:solidFill>
                  <a:schemeClr val="tx1"/>
                </a:solidFill>
                <a:cs typeface="+mn-ea"/>
                <a:sym typeface="+mn-lt"/>
              </a:endParaRPr>
            </a:p>
          </p:txBody>
        </p:sp>
        <p:sp>
          <p:nvSpPr>
            <p:cNvPr id="9" name="MH_Others_1">
              <a:extLst>
                <a:ext uri="{FF2B5EF4-FFF2-40B4-BE49-F238E27FC236}">
                  <a16:creationId xmlns:a16="http://schemas.microsoft.com/office/drawing/2014/main" id="{23CBA47E-CAF9-4FCA-BED1-4E2527132D7C}"/>
                </a:ext>
              </a:extLst>
            </p:cNvPr>
            <p:cNvSpPr/>
            <p:nvPr>
              <p:custDataLst>
                <p:tags r:id="rId3"/>
              </p:custDataLst>
            </p:nvPr>
          </p:nvSpPr>
          <p:spPr>
            <a:xfrm>
              <a:off x="6010524" y="2256083"/>
              <a:ext cx="1072436" cy="1072436"/>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sp>
          <p:nvSpPr>
            <p:cNvPr id="10" name="MH_Number">
              <a:extLst>
                <a:ext uri="{FF2B5EF4-FFF2-40B4-BE49-F238E27FC236}">
                  <a16:creationId xmlns:a16="http://schemas.microsoft.com/office/drawing/2014/main" id="{E1BCB9F8-3DC5-42A6-A7BE-8DE425686E89}"/>
                </a:ext>
              </a:extLst>
            </p:cNvPr>
            <p:cNvSpPr/>
            <p:nvPr>
              <p:custDataLst>
                <p:tags r:id="rId4"/>
              </p:custDataLst>
            </p:nvPr>
          </p:nvSpPr>
          <p:spPr>
            <a:xfrm>
              <a:off x="6010521" y="2268783"/>
              <a:ext cx="535059" cy="536218"/>
            </a:xfrm>
            <a:prstGeom prst="rect">
              <a:avLst/>
            </a:prstGeom>
          </p:spPr>
          <p:txBody>
            <a:bodyPr wrap="square" lIns="0" tIns="0" rIns="0" bIns="0" anchor="ctr" anchorCtr="0">
              <a:noAutofit/>
            </a:bodyPr>
            <a:lstStyle/>
            <a:p>
              <a:pPr algn="ctr"/>
              <a:endParaRPr lang="zh-CN" altLang="en-US" sz="2400" dirty="0">
                <a:solidFill>
                  <a:srgbClr val="FFFFFF"/>
                </a:solidFill>
                <a:cs typeface="+mn-ea"/>
                <a:sym typeface="+mn-lt"/>
              </a:endParaRPr>
            </a:p>
          </p:txBody>
        </p:sp>
      </p:gr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5F67C0-0822-431D-84DE-098E912A72F2}"/>
                  </a:ext>
                </a:extLst>
              </p:cNvPr>
              <p:cNvSpPr txBox="1"/>
              <p:nvPr/>
            </p:nvSpPr>
            <p:spPr>
              <a:xfrm>
                <a:off x="1256042" y="1239052"/>
                <a:ext cx="7546312" cy="369332"/>
              </a:xfrm>
              <a:prstGeom prst="rect">
                <a:avLst/>
              </a:prstGeom>
              <a:noFill/>
            </p:spPr>
            <p:txBody>
              <a:bodyPr wrap="square" rtlCol="0">
                <a:spAutoFit/>
              </a:bodyPr>
              <a:lstStyle/>
              <a:p>
                <a:r>
                  <a:rPr lang="zh-CN" altLang="en-US" dirty="0"/>
                  <a:t>假设输入数据为</a:t>
                </a:r>
                <a14:m>
                  <m:oMath xmlns:m="http://schemas.openxmlformats.org/officeDocument/2006/math">
                    <m:r>
                      <a:rPr lang="en-US" altLang="zh-CN" b="0" i="1" smtClean="0">
                        <a:latin typeface="Cambria Math" panose="02040503050406030204" pitchFamily="18" charset="0"/>
                      </a:rPr>
                      <m:t>𝑋</m:t>
                    </m:r>
                  </m:oMath>
                </a14:m>
                <a:r>
                  <a:rPr lang="zh-CN" altLang="en-US" dirty="0"/>
                  <a:t>，参数矩阵为</a:t>
                </a:r>
                <a14:m>
                  <m:oMath xmlns:m="http://schemas.openxmlformats.org/officeDocument/2006/math">
                    <m:r>
                      <m:rPr>
                        <m:sty m:val="p"/>
                      </m:rPr>
                      <a:rPr lang="en-US" altLang="zh-CN" i="1" dirty="0" smtClean="0">
                        <a:latin typeface="Cambria Math" panose="02040503050406030204" pitchFamily="18" charset="0"/>
                      </a:rPr>
                      <m:t>W</m:t>
                    </m:r>
                    <m:r>
                      <a:rPr lang="en-US" altLang="zh-CN" i="1">
                        <a:latin typeface="Cambria Math" panose="02040503050406030204" pitchFamily="18" charset="0"/>
                      </a:rPr>
                      <m:t> </m:t>
                    </m:r>
                  </m:oMath>
                </a14:m>
                <a:r>
                  <a:rPr lang="zh-CN" altLang="en-US" dirty="0"/>
                  <a:t>，模型输出为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𝑊</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，真实输出为</a:t>
                </a:r>
                <a14:m>
                  <m:oMath xmlns:m="http://schemas.openxmlformats.org/officeDocument/2006/math">
                    <m:r>
                      <a:rPr lang="en-US" altLang="zh-CN" b="0" i="1" smtClean="0">
                        <a:latin typeface="Cambria Math" panose="02040503050406030204" pitchFamily="18" charset="0"/>
                      </a:rPr>
                      <m:t>𝑦</m:t>
                    </m:r>
                  </m:oMath>
                </a14:m>
                <a:endParaRPr lang="zh-CN" altLang="en-US" dirty="0"/>
              </a:p>
            </p:txBody>
          </p:sp>
        </mc:Choice>
        <mc:Fallback>
          <p:sp>
            <p:nvSpPr>
              <p:cNvPr id="6" name="文本框 5">
                <a:extLst>
                  <a:ext uri="{FF2B5EF4-FFF2-40B4-BE49-F238E27FC236}">
                    <a16:creationId xmlns:a16="http://schemas.microsoft.com/office/drawing/2014/main" id="{FD5F67C0-0822-431D-84DE-098E912A72F2}"/>
                  </a:ext>
                </a:extLst>
              </p:cNvPr>
              <p:cNvSpPr txBox="1">
                <a:spLocks noRot="1" noChangeAspect="1" noMove="1" noResize="1" noEditPoints="1" noAdjustHandles="1" noChangeArrowheads="1" noChangeShapeType="1" noTextEdit="1"/>
              </p:cNvSpPr>
              <p:nvPr/>
            </p:nvSpPr>
            <p:spPr>
              <a:xfrm>
                <a:off x="1256042" y="1239052"/>
                <a:ext cx="7546312" cy="369332"/>
              </a:xfrm>
              <a:prstGeom prst="rect">
                <a:avLst/>
              </a:prstGeom>
              <a:blipFill>
                <a:blip r:embed="rId7"/>
                <a:stretch>
                  <a:fillRect l="-646" t="-11475" b="-213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8765F06F-EF0B-450C-89DB-053BDE82EC35}"/>
                  </a:ext>
                </a:extLst>
              </p:cNvPr>
              <p:cNvSpPr txBox="1"/>
              <p:nvPr/>
            </p:nvSpPr>
            <p:spPr>
              <a:xfrm>
                <a:off x="1256042" y="1797316"/>
                <a:ext cx="7847763" cy="369332"/>
              </a:xfrm>
              <a:prstGeom prst="rect">
                <a:avLst/>
              </a:prstGeom>
              <a:noFill/>
            </p:spPr>
            <p:txBody>
              <a:bodyPr wrap="square" rtlCol="0">
                <a:spAutoFit/>
              </a:bodyPr>
              <a:lstStyle/>
              <a:p>
                <a:r>
                  <a:rPr lang="en-US" altLang="zh-CN" dirty="0"/>
                  <a:t>1</a:t>
                </a:r>
                <a:r>
                  <a:rPr lang="zh-CN" altLang="en-US" dirty="0"/>
                  <a:t>）对于回归任务：定义其概率是以输出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𝑊</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为均值的高斯似然</a:t>
                </a:r>
              </a:p>
            </p:txBody>
          </p:sp>
        </mc:Choice>
        <mc:Fallback>
          <p:sp>
            <p:nvSpPr>
              <p:cNvPr id="11" name="文本框 10">
                <a:extLst>
                  <a:ext uri="{FF2B5EF4-FFF2-40B4-BE49-F238E27FC236}">
                    <a16:creationId xmlns:a16="http://schemas.microsoft.com/office/drawing/2014/main" id="{8765F06F-EF0B-450C-89DB-053BDE82EC35}"/>
                  </a:ext>
                </a:extLst>
              </p:cNvPr>
              <p:cNvSpPr txBox="1">
                <a:spLocks noRot="1" noChangeAspect="1" noMove="1" noResize="1" noEditPoints="1" noAdjustHandles="1" noChangeArrowheads="1" noChangeShapeType="1" noTextEdit="1"/>
              </p:cNvSpPr>
              <p:nvPr/>
            </p:nvSpPr>
            <p:spPr>
              <a:xfrm>
                <a:off x="1256042" y="1797316"/>
                <a:ext cx="7847763" cy="369332"/>
              </a:xfrm>
              <a:prstGeom prst="rect">
                <a:avLst/>
              </a:prstGeom>
              <a:blipFill>
                <a:blip r:embed="rId8"/>
                <a:stretch>
                  <a:fillRect l="-622" t="-13333" b="-2833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8692A38-D14D-49B6-A090-C1B68F52775B}"/>
              </a:ext>
            </a:extLst>
          </p:cNvPr>
          <p:cNvPicPr>
            <a:picLocks noChangeAspect="1"/>
          </p:cNvPicPr>
          <p:nvPr/>
        </p:nvPicPr>
        <p:blipFill>
          <a:blip r:embed="rId9"/>
          <a:stretch>
            <a:fillRect/>
          </a:stretch>
        </p:blipFill>
        <p:spPr>
          <a:xfrm>
            <a:off x="3107139" y="2489494"/>
            <a:ext cx="2762250" cy="466725"/>
          </a:xfrm>
          <a:prstGeom prst="rect">
            <a:avLst/>
          </a:prstGeom>
        </p:spPr>
      </p:pic>
      <p:pic>
        <p:nvPicPr>
          <p:cNvPr id="16" name="图片 15">
            <a:extLst>
              <a:ext uri="{FF2B5EF4-FFF2-40B4-BE49-F238E27FC236}">
                <a16:creationId xmlns:a16="http://schemas.microsoft.com/office/drawing/2014/main" id="{839E6149-EAC8-497D-A823-F4D09733460C}"/>
              </a:ext>
            </a:extLst>
          </p:cNvPr>
          <p:cNvPicPr>
            <a:picLocks noChangeAspect="1"/>
          </p:cNvPicPr>
          <p:nvPr/>
        </p:nvPicPr>
        <p:blipFill>
          <a:blip r:embed="rId10"/>
          <a:stretch>
            <a:fillRect/>
          </a:stretch>
        </p:blipFill>
        <p:spPr>
          <a:xfrm>
            <a:off x="6985174" y="2365668"/>
            <a:ext cx="3105150" cy="714375"/>
          </a:xfrm>
          <a:prstGeom prst="rect">
            <a:avLst/>
          </a:prstGeom>
        </p:spPr>
      </p:pic>
      <p:grpSp>
        <p:nvGrpSpPr>
          <p:cNvPr id="22" name="组合 21">
            <a:extLst>
              <a:ext uri="{FF2B5EF4-FFF2-40B4-BE49-F238E27FC236}">
                <a16:creationId xmlns:a16="http://schemas.microsoft.com/office/drawing/2014/main" id="{627D107C-087C-4E33-B8D7-AFFEC1045064}"/>
              </a:ext>
            </a:extLst>
          </p:cNvPr>
          <p:cNvGrpSpPr/>
          <p:nvPr/>
        </p:nvGrpSpPr>
        <p:grpSpPr>
          <a:xfrm>
            <a:off x="9711726" y="1755028"/>
            <a:ext cx="1678080" cy="565984"/>
            <a:chOff x="9842354" y="2209907"/>
            <a:chExt cx="1678080" cy="565984"/>
          </a:xfrm>
        </p:grpSpPr>
        <p:sp>
          <p:nvSpPr>
            <p:cNvPr id="24" name="对话气泡: 椭圆形 23">
              <a:extLst>
                <a:ext uri="{FF2B5EF4-FFF2-40B4-BE49-F238E27FC236}">
                  <a16:creationId xmlns:a16="http://schemas.microsoft.com/office/drawing/2014/main" id="{7D22099F-151D-44D2-AF73-34228828CA00}"/>
                </a:ext>
              </a:extLst>
            </p:cNvPr>
            <p:cNvSpPr/>
            <p:nvPr/>
          </p:nvSpPr>
          <p:spPr>
            <a:xfrm>
              <a:off x="9842354" y="2209907"/>
              <a:ext cx="1678080" cy="565984"/>
            </a:xfrm>
            <a:prstGeom prst="wedgeEllipseCallout">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DB21BBD-3CE4-4805-8724-7A43A6450678}"/>
                </a:ext>
              </a:extLst>
            </p:cNvPr>
            <p:cNvSpPr txBox="1"/>
            <p:nvPr/>
          </p:nvSpPr>
          <p:spPr>
            <a:xfrm>
              <a:off x="10008159" y="2302939"/>
              <a:ext cx="1393440" cy="369332"/>
            </a:xfrm>
            <a:prstGeom prst="rect">
              <a:avLst/>
            </a:prstGeom>
            <a:noFill/>
          </p:spPr>
          <p:txBody>
            <a:bodyPr wrap="square" rtlCol="0">
              <a:spAutoFit/>
            </a:bodyPr>
            <a:lstStyle/>
            <a:p>
              <a:r>
                <a:rPr lang="zh-CN" altLang="en-US" dirty="0">
                  <a:solidFill>
                    <a:schemeClr val="bg1"/>
                  </a:solidFill>
                </a:rPr>
                <a:t>  正态分布</a:t>
              </a:r>
            </a:p>
          </p:txBody>
        </p:sp>
      </p:grpSp>
      <p:sp>
        <p:nvSpPr>
          <p:cNvPr id="21" name="文本框 20">
            <a:extLst>
              <a:ext uri="{FF2B5EF4-FFF2-40B4-BE49-F238E27FC236}">
                <a16:creationId xmlns:a16="http://schemas.microsoft.com/office/drawing/2014/main" id="{6C484D19-9C01-4732-99FD-1F7320096A4B}"/>
              </a:ext>
            </a:extLst>
          </p:cNvPr>
          <p:cNvSpPr txBox="1"/>
          <p:nvPr/>
        </p:nvSpPr>
        <p:spPr>
          <a:xfrm>
            <a:off x="1256042" y="3182424"/>
            <a:ext cx="7847763" cy="369332"/>
          </a:xfrm>
          <a:prstGeom prst="rect">
            <a:avLst/>
          </a:prstGeom>
          <a:noFill/>
        </p:spPr>
        <p:txBody>
          <a:bodyPr wrap="square" rtlCol="0">
            <a:spAutoFit/>
          </a:bodyPr>
          <a:lstStyle/>
          <a:p>
            <a:r>
              <a:rPr lang="en-US" altLang="zh-CN" dirty="0"/>
              <a:t>      </a:t>
            </a:r>
            <a:r>
              <a:rPr lang="zh-CN" altLang="en-US" dirty="0"/>
              <a:t>对于上式，我们取对数之后，得到对数似然</a:t>
            </a:r>
          </a:p>
        </p:txBody>
      </p:sp>
      <p:pic>
        <p:nvPicPr>
          <p:cNvPr id="3" name="图片 2">
            <a:extLst>
              <a:ext uri="{FF2B5EF4-FFF2-40B4-BE49-F238E27FC236}">
                <a16:creationId xmlns:a16="http://schemas.microsoft.com/office/drawing/2014/main" id="{222E524E-F62E-455F-A602-605C8A988BC3}"/>
              </a:ext>
            </a:extLst>
          </p:cNvPr>
          <p:cNvPicPr>
            <a:picLocks noChangeAspect="1"/>
          </p:cNvPicPr>
          <p:nvPr/>
        </p:nvPicPr>
        <p:blipFill>
          <a:blip r:embed="rId11"/>
          <a:stretch>
            <a:fillRect/>
          </a:stretch>
        </p:blipFill>
        <p:spPr>
          <a:xfrm>
            <a:off x="3237766" y="3792808"/>
            <a:ext cx="4352925" cy="581025"/>
          </a:xfrm>
          <a:prstGeom prst="rect">
            <a:avLst/>
          </a:prstGeom>
        </p:spPr>
      </p:pic>
      <p:sp>
        <p:nvSpPr>
          <p:cNvPr id="26" name="文本框 25">
            <a:extLst>
              <a:ext uri="{FF2B5EF4-FFF2-40B4-BE49-F238E27FC236}">
                <a16:creationId xmlns:a16="http://schemas.microsoft.com/office/drawing/2014/main" id="{2FDBDD71-81C3-424C-9882-8AF157F673D8}"/>
              </a:ext>
            </a:extLst>
          </p:cNvPr>
          <p:cNvSpPr txBox="1"/>
          <p:nvPr/>
        </p:nvSpPr>
        <p:spPr>
          <a:xfrm>
            <a:off x="1256041" y="4622360"/>
            <a:ext cx="7847763" cy="369332"/>
          </a:xfrm>
          <a:prstGeom prst="rect">
            <a:avLst/>
          </a:prstGeom>
          <a:noFill/>
        </p:spPr>
        <p:txBody>
          <a:bodyPr wrap="square" rtlCol="0">
            <a:spAutoFit/>
          </a:bodyPr>
          <a:lstStyle/>
          <a:p>
            <a:r>
              <a:rPr lang="en-US" altLang="zh-CN" dirty="0"/>
              <a:t>2</a:t>
            </a:r>
            <a:r>
              <a:rPr lang="zh-CN" altLang="en-US" dirty="0"/>
              <a:t>）假设进行两个回归任务，那么多任务回归模型为：</a:t>
            </a:r>
          </a:p>
        </p:txBody>
      </p:sp>
      <p:pic>
        <p:nvPicPr>
          <p:cNvPr id="5" name="图片 4">
            <a:extLst>
              <a:ext uri="{FF2B5EF4-FFF2-40B4-BE49-F238E27FC236}">
                <a16:creationId xmlns:a16="http://schemas.microsoft.com/office/drawing/2014/main" id="{82F914F9-FBD3-463D-8CEA-75E23781B9C1}"/>
              </a:ext>
            </a:extLst>
          </p:cNvPr>
          <p:cNvPicPr>
            <a:picLocks noChangeAspect="1"/>
          </p:cNvPicPr>
          <p:nvPr/>
        </p:nvPicPr>
        <p:blipFill>
          <a:blip r:embed="rId12"/>
          <a:stretch>
            <a:fillRect/>
          </a:stretch>
        </p:blipFill>
        <p:spPr>
          <a:xfrm>
            <a:off x="3237766" y="5103460"/>
            <a:ext cx="5476875" cy="1476375"/>
          </a:xfrm>
          <a:prstGeom prst="rect">
            <a:avLst/>
          </a:prstGeom>
        </p:spPr>
      </p:pic>
    </p:spTree>
    <p:custDataLst>
      <p:tags r:id="rId1"/>
    </p:custDataLst>
    <p:extLst>
      <p:ext uri="{BB962C8B-B14F-4D97-AF65-F5344CB8AC3E}">
        <p14:creationId xmlns:p14="http://schemas.microsoft.com/office/powerpoint/2010/main" val="8440996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ENTRY"/>
  <p:tag name="ID" val="553518"/>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14.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15.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16.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17.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18.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19.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2.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AUTOCOLOR" val="TRUE"/>
  <p:tag name="MH_TYPE" val="CONTENTS"/>
  <p:tag name="ID" val="553518"/>
</p:tagLst>
</file>

<file path=ppt/tags/tag20.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21.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22.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23.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24.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25.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26.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27.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28.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29.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3.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 name="PA" val="v3.2.0"/>
</p:tagLst>
</file>

<file path=ppt/tags/tag30.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31.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32.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33.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34.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35.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36.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37.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38.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39.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4.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 name="PA" val="v3.2.0"/>
</p:tagLst>
</file>

<file path=ppt/tags/tag40.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41.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42.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43.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44.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45.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46.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47.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48.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49.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5.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ENTRY"/>
  <p:tag name="ID" val="553518"/>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51.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52.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53.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54.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55.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56.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57.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58.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59.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6.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61.xml><?xml version="1.0" encoding="utf-8"?>
<p:tagLst xmlns:a="http://schemas.openxmlformats.org/drawingml/2006/main" xmlns:r="http://schemas.openxmlformats.org/officeDocument/2006/relationships" xmlns:p="http://schemas.openxmlformats.org/presentationml/2006/main">
  <p:tag name="ISLIDE.DIAGRAM" val="06e027e9-a3ba-4bea-ae9b-2264a6538e97"/>
</p:tagLst>
</file>

<file path=ppt/tags/tag62.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63.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64.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NUMBER"/>
</p:tagLst>
</file>

<file path=ppt/tags/tag65.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ENTRY"/>
  <p:tag name="ID" val="553518"/>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ENTRY"/>
  <p:tag name="ID" val="553518"/>
  <p:tag name="MH_ORDER" val="3"/>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fontScheme name="ctw4kp2a">
      <a:majorFont>
        <a:latin typeface="Segoe UI"/>
        <a:ea typeface="SimHei"/>
        <a:cs typeface=""/>
      </a:majorFont>
      <a:minorFont>
        <a:latin typeface="Segoe UI"/>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DB686D"/>
    </a:accent2>
    <a:accent3>
      <a:srgbClr val="4A4F4F"/>
    </a:accent3>
    <a:accent4>
      <a:srgbClr val="91969B"/>
    </a:accent4>
    <a:accent5>
      <a:srgbClr val="4A4F4F"/>
    </a:accent5>
    <a:accent6>
      <a:srgbClr val="91969B"/>
    </a:accent6>
    <a:hlink>
      <a:srgbClr val="4A4F4F"/>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547</TotalTime>
  <Words>2535</Words>
  <Application>Microsoft Office PowerPoint</Application>
  <PresentationFormat>宽屏</PresentationFormat>
  <Paragraphs>128</Paragraphs>
  <Slides>17</Slides>
  <Notes>17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Arial</vt:lpstr>
      <vt:lpstr>Calibri</vt:lpstr>
      <vt:lpstr>Cambria Math</vt:lpstr>
      <vt:lpstr>Open Sans</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 寰希</cp:lastModifiedBy>
  <cp:revision>310</cp:revision>
  <dcterms:created xsi:type="dcterms:W3CDTF">2018-03-16T06:39:00Z</dcterms:created>
  <dcterms:modified xsi:type="dcterms:W3CDTF">2021-04-29T09:34:46Z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2052-11.1.0.10116</vt:lpwstr>
  </property>
</Properties>
</file>